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1" r:id="rId1"/>
  </p:sldMasterIdLst>
  <p:notesMasterIdLst>
    <p:notesMasterId r:id="rId47"/>
  </p:notesMasterIdLst>
  <p:sldIdLst>
    <p:sldId id="287" r:id="rId2"/>
    <p:sldId id="288" r:id="rId3"/>
    <p:sldId id="453" r:id="rId4"/>
    <p:sldId id="290" r:id="rId5"/>
    <p:sldId id="289" r:id="rId6"/>
    <p:sldId id="291" r:id="rId7"/>
    <p:sldId id="348" r:id="rId8"/>
    <p:sldId id="391" r:id="rId9"/>
    <p:sldId id="363" r:id="rId10"/>
    <p:sldId id="392" r:id="rId11"/>
    <p:sldId id="398" r:id="rId12"/>
    <p:sldId id="393" r:id="rId13"/>
    <p:sldId id="396" r:id="rId14"/>
    <p:sldId id="394" r:id="rId15"/>
    <p:sldId id="407" r:id="rId16"/>
    <p:sldId id="395" r:id="rId17"/>
    <p:sldId id="413" r:id="rId18"/>
    <p:sldId id="370" r:id="rId19"/>
    <p:sldId id="371" r:id="rId20"/>
    <p:sldId id="378" r:id="rId21"/>
    <p:sldId id="454" r:id="rId22"/>
    <p:sldId id="425" r:id="rId23"/>
    <p:sldId id="427" r:id="rId24"/>
    <p:sldId id="429" r:id="rId25"/>
    <p:sldId id="430" r:id="rId26"/>
    <p:sldId id="431" r:id="rId27"/>
    <p:sldId id="432" r:id="rId28"/>
    <p:sldId id="434" r:id="rId29"/>
    <p:sldId id="435" r:id="rId30"/>
    <p:sldId id="436" r:id="rId31"/>
    <p:sldId id="437" r:id="rId32"/>
    <p:sldId id="438" r:id="rId33"/>
    <p:sldId id="439" r:id="rId34"/>
    <p:sldId id="441" r:id="rId35"/>
    <p:sldId id="443" r:id="rId36"/>
    <p:sldId id="444" r:id="rId37"/>
    <p:sldId id="445" r:id="rId38"/>
    <p:sldId id="446" r:id="rId39"/>
    <p:sldId id="447" r:id="rId40"/>
    <p:sldId id="448" r:id="rId41"/>
    <p:sldId id="449" r:id="rId42"/>
    <p:sldId id="450" r:id="rId43"/>
    <p:sldId id="451" r:id="rId44"/>
    <p:sldId id="452" r:id="rId45"/>
    <p:sldId id="41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60"/>
  </p:normalViewPr>
  <p:slideViewPr>
    <p:cSldViewPr>
      <p:cViewPr varScale="1">
        <p:scale>
          <a:sx n="108" d="100"/>
          <a:sy n="108" d="100"/>
        </p:scale>
        <p:origin x="171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Kitap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909061731637305E-2"/>
          <c:y val="0.21028646389717456"/>
          <c:w val="0.4005469650398002"/>
          <c:h val="0.76257979882577165"/>
        </c:manualLayout>
      </c:layout>
      <c:pieChart>
        <c:varyColors val="1"/>
        <c:ser>
          <c:idx val="1"/>
          <c:order val="1"/>
          <c:dPt>
            <c:idx val="2"/>
            <c:bubble3D val="0"/>
            <c:spPr>
              <a:solidFill>
                <a:srgbClr val="FFFF00"/>
              </a:solidFill>
            </c:spPr>
            <c:extLst>
              <c:ext xmlns:c16="http://schemas.microsoft.com/office/drawing/2014/chart" uri="{C3380CC4-5D6E-409C-BE32-E72D297353CC}">
                <c16:uniqueId val="{00000000-B9D2-49D5-B4A5-D36B97BCDC3B}"/>
              </c:ext>
            </c:extLst>
          </c:dPt>
          <c:cat>
            <c:strRef>
              <c:f>Sayfa1!$C$4:$C$6</c:f>
              <c:strCache>
                <c:ptCount val="3"/>
                <c:pt idx="0">
                  <c:v>Normal</c:v>
                </c:pt>
                <c:pt idx="1">
                  <c:v>Normal Zekanın Altı</c:v>
                </c:pt>
                <c:pt idx="2">
                  <c:v>Üstün Yetenekli</c:v>
                </c:pt>
              </c:strCache>
            </c:strRef>
          </c:cat>
          <c:val>
            <c:numRef>
              <c:f>Sayfa1!$D$4:$D$6</c:f>
              <c:numCache>
                <c:formatCode>General</c:formatCode>
                <c:ptCount val="3"/>
                <c:pt idx="0">
                  <c:v>95</c:v>
                </c:pt>
                <c:pt idx="1">
                  <c:v>3</c:v>
                </c:pt>
                <c:pt idx="2">
                  <c:v>2</c:v>
                </c:pt>
              </c:numCache>
            </c:numRef>
          </c:val>
          <c:extLst>
            <c:ext xmlns:c16="http://schemas.microsoft.com/office/drawing/2014/chart" uri="{C3380CC4-5D6E-409C-BE32-E72D297353CC}">
              <c16:uniqueId val="{00000000-A878-47DA-B87A-50ADE622668A}"/>
            </c:ext>
          </c:extLst>
        </c:ser>
        <c:ser>
          <c:idx val="0"/>
          <c:order val="0"/>
          <c:cat>
            <c:strRef>
              <c:f>Sayfa1!$C$4:$C$6</c:f>
              <c:strCache>
                <c:ptCount val="3"/>
                <c:pt idx="0">
                  <c:v>Normal</c:v>
                </c:pt>
                <c:pt idx="1">
                  <c:v>Normal Zekanın Altı</c:v>
                </c:pt>
                <c:pt idx="2">
                  <c:v>Üstün Yetenekli</c:v>
                </c:pt>
              </c:strCache>
            </c:strRef>
          </c:cat>
          <c:val>
            <c:numRef>
              <c:f>Sayfa1!$D$4:$D$6</c:f>
              <c:numCache>
                <c:formatCode>General</c:formatCode>
                <c:ptCount val="3"/>
                <c:pt idx="0">
                  <c:v>95</c:v>
                </c:pt>
                <c:pt idx="1">
                  <c:v>3</c:v>
                </c:pt>
                <c:pt idx="2">
                  <c:v>2</c:v>
                </c:pt>
              </c:numCache>
            </c:numRef>
          </c:val>
          <c:extLst>
            <c:ext xmlns:c16="http://schemas.microsoft.com/office/drawing/2014/chart" uri="{C3380CC4-5D6E-409C-BE32-E72D297353CC}">
              <c16:uniqueId val="{00000001-A878-47DA-B87A-50ADE622668A}"/>
            </c:ext>
          </c:extLst>
        </c:ser>
        <c:dLbls>
          <c:showLegendKey val="0"/>
          <c:showVal val="0"/>
          <c:showCatName val="0"/>
          <c:showSerName val="0"/>
          <c:showPercent val="0"/>
          <c:showBubbleSize val="0"/>
          <c:showLeaderLines val="0"/>
        </c:dLbls>
        <c:firstSliceAng val="0"/>
      </c:pieChart>
    </c:plotArea>
    <c:plotVisOnly val="1"/>
    <c:dispBlanksAs val="zero"/>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tr-TR"/>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70E43-3547-4443-BE64-AD3E6D959FC1}"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tr-TR"/>
        </a:p>
      </dgm:t>
    </dgm:pt>
    <dgm:pt modelId="{3AB87CBA-2B37-4E73-80CD-D340F8037350}">
      <dgm:prSet phldrT="[Metin]"/>
      <dgm:spPr/>
      <dgm:t>
        <a:bodyPr/>
        <a:lstStyle/>
        <a:p>
          <a:r>
            <a:rPr lang="tr-TR" dirty="0"/>
            <a:t>1.Aşama</a:t>
          </a:r>
        </a:p>
      </dgm:t>
    </dgm:pt>
    <dgm:pt modelId="{09C38C3F-258C-432D-9C09-0E07BA4A84A2}" type="parTrans" cxnId="{E0D572B5-797B-42FC-B8FB-B85B7CE066DA}">
      <dgm:prSet/>
      <dgm:spPr/>
      <dgm:t>
        <a:bodyPr/>
        <a:lstStyle/>
        <a:p>
          <a:endParaRPr lang="tr-TR"/>
        </a:p>
      </dgm:t>
    </dgm:pt>
    <dgm:pt modelId="{FC107DC9-EA5E-4525-A2D5-E951C9931A3E}" type="sibTrans" cxnId="{E0D572B5-797B-42FC-B8FB-B85B7CE066DA}">
      <dgm:prSet/>
      <dgm:spPr/>
      <dgm:t>
        <a:bodyPr/>
        <a:lstStyle/>
        <a:p>
          <a:endParaRPr lang="tr-TR"/>
        </a:p>
      </dgm:t>
    </dgm:pt>
    <dgm:pt modelId="{EAA9F4AB-031D-4BE3-8FE0-40EEFE6C444F}">
      <dgm:prSet phldrT="[Metin]"/>
      <dgm:spPr/>
      <dgm:t>
        <a:bodyPr/>
        <a:lstStyle/>
        <a:p>
          <a:r>
            <a:rPr lang="tr-TR" dirty="0"/>
            <a:t>Öğrencinin Aday Gösterilmesi</a:t>
          </a:r>
        </a:p>
      </dgm:t>
    </dgm:pt>
    <dgm:pt modelId="{944FD4EF-A720-485F-B4DB-C93B704221F1}" type="parTrans" cxnId="{F85B1AA9-F675-42C4-A3FE-185681AB2C63}">
      <dgm:prSet/>
      <dgm:spPr/>
      <dgm:t>
        <a:bodyPr/>
        <a:lstStyle/>
        <a:p>
          <a:endParaRPr lang="tr-TR"/>
        </a:p>
      </dgm:t>
    </dgm:pt>
    <dgm:pt modelId="{39BE83B8-8399-41E8-8DA7-AC4B90152B21}" type="sibTrans" cxnId="{F85B1AA9-F675-42C4-A3FE-185681AB2C63}">
      <dgm:prSet/>
      <dgm:spPr/>
      <dgm:t>
        <a:bodyPr/>
        <a:lstStyle/>
        <a:p>
          <a:endParaRPr lang="tr-TR"/>
        </a:p>
      </dgm:t>
    </dgm:pt>
    <dgm:pt modelId="{55A57591-97E0-4B3E-A453-79CF9C058BFC}">
      <dgm:prSet phldrT="[Metin]"/>
      <dgm:spPr/>
      <dgm:t>
        <a:bodyPr/>
        <a:lstStyle/>
        <a:p>
          <a:r>
            <a:rPr lang="tr-TR" dirty="0"/>
            <a:t>2.Aşama</a:t>
          </a:r>
        </a:p>
      </dgm:t>
    </dgm:pt>
    <dgm:pt modelId="{7893BE59-8886-42C9-A4DA-6F9A5E960B75}" type="parTrans" cxnId="{EF1DB7B3-EB37-438A-BED5-023A7E453641}">
      <dgm:prSet/>
      <dgm:spPr/>
      <dgm:t>
        <a:bodyPr/>
        <a:lstStyle/>
        <a:p>
          <a:endParaRPr lang="tr-TR"/>
        </a:p>
      </dgm:t>
    </dgm:pt>
    <dgm:pt modelId="{E5192D6D-ED55-4301-A25A-7BAB9862CEF5}" type="sibTrans" cxnId="{EF1DB7B3-EB37-438A-BED5-023A7E453641}">
      <dgm:prSet/>
      <dgm:spPr/>
      <dgm:t>
        <a:bodyPr/>
        <a:lstStyle/>
        <a:p>
          <a:endParaRPr lang="tr-TR"/>
        </a:p>
      </dgm:t>
    </dgm:pt>
    <dgm:pt modelId="{AC1677C7-C53F-4D27-8563-389C16385B08}">
      <dgm:prSet phldrT="[Metin]"/>
      <dgm:spPr/>
      <dgm:t>
        <a:bodyPr/>
        <a:lstStyle/>
        <a:p>
          <a:r>
            <a:rPr lang="tr-TR" dirty="0"/>
            <a:t>Öğrencinin Grup Tarama Testine Girmesi</a:t>
          </a:r>
        </a:p>
      </dgm:t>
    </dgm:pt>
    <dgm:pt modelId="{306DFD63-510D-43CE-B7F8-1E64F9F56A6A}" type="parTrans" cxnId="{B78E7DA6-29B6-47C1-BF68-677B05BED32B}">
      <dgm:prSet/>
      <dgm:spPr/>
      <dgm:t>
        <a:bodyPr/>
        <a:lstStyle/>
        <a:p>
          <a:endParaRPr lang="tr-TR"/>
        </a:p>
      </dgm:t>
    </dgm:pt>
    <dgm:pt modelId="{F80C6134-0336-4F10-B51D-1DF2AC24737A}" type="sibTrans" cxnId="{B78E7DA6-29B6-47C1-BF68-677B05BED32B}">
      <dgm:prSet/>
      <dgm:spPr/>
      <dgm:t>
        <a:bodyPr/>
        <a:lstStyle/>
        <a:p>
          <a:endParaRPr lang="tr-TR"/>
        </a:p>
      </dgm:t>
    </dgm:pt>
    <dgm:pt modelId="{FE2D22A9-54A4-47D1-8793-7ADA0337EC9E}">
      <dgm:prSet phldrT="[Metin]"/>
      <dgm:spPr/>
      <dgm:t>
        <a:bodyPr/>
        <a:lstStyle/>
        <a:p>
          <a:r>
            <a:rPr lang="tr-TR" dirty="0"/>
            <a:t>3.Aşama</a:t>
          </a:r>
        </a:p>
      </dgm:t>
    </dgm:pt>
    <dgm:pt modelId="{6E0D8917-C8FC-4D8E-9C35-F736E6028A96}" type="parTrans" cxnId="{47213730-AAAB-4E1E-B779-698A0634A22E}">
      <dgm:prSet/>
      <dgm:spPr/>
      <dgm:t>
        <a:bodyPr/>
        <a:lstStyle/>
        <a:p>
          <a:endParaRPr lang="tr-TR"/>
        </a:p>
      </dgm:t>
    </dgm:pt>
    <dgm:pt modelId="{2FF59232-D080-4E84-8B68-573445E0912A}" type="sibTrans" cxnId="{47213730-AAAB-4E1E-B779-698A0634A22E}">
      <dgm:prSet/>
      <dgm:spPr/>
      <dgm:t>
        <a:bodyPr/>
        <a:lstStyle/>
        <a:p>
          <a:endParaRPr lang="tr-TR"/>
        </a:p>
      </dgm:t>
    </dgm:pt>
    <dgm:pt modelId="{E48B0A7A-0067-456C-B974-AC16C4A543E2}">
      <dgm:prSet phldrT="[Metin]"/>
      <dgm:spPr/>
      <dgm:t>
        <a:bodyPr/>
        <a:lstStyle/>
        <a:p>
          <a:r>
            <a:rPr lang="tr-TR" dirty="0"/>
            <a:t>Grup Tarama Testi Sonuçlarına Göre Öğrencinin Bireysel Değerlendirmeye Alınması </a:t>
          </a:r>
        </a:p>
      </dgm:t>
    </dgm:pt>
    <dgm:pt modelId="{13E4CBB8-17BB-4526-9132-DC7DA6671FD8}" type="parTrans" cxnId="{30EEF488-4EA3-43F3-B142-1ABD28511E46}">
      <dgm:prSet/>
      <dgm:spPr/>
      <dgm:t>
        <a:bodyPr/>
        <a:lstStyle/>
        <a:p>
          <a:endParaRPr lang="tr-TR"/>
        </a:p>
      </dgm:t>
    </dgm:pt>
    <dgm:pt modelId="{3F34CE84-6070-4DEC-A46D-C28B7975E20F}" type="sibTrans" cxnId="{30EEF488-4EA3-43F3-B142-1ABD28511E46}">
      <dgm:prSet/>
      <dgm:spPr/>
      <dgm:t>
        <a:bodyPr/>
        <a:lstStyle/>
        <a:p>
          <a:endParaRPr lang="tr-TR"/>
        </a:p>
      </dgm:t>
    </dgm:pt>
    <dgm:pt modelId="{DBB8C0E9-AE7F-43FF-B213-AE66FF6AA68D}" type="pres">
      <dgm:prSet presAssocID="{21270E43-3547-4443-BE64-AD3E6D959FC1}" presName="linearFlow" presStyleCnt="0">
        <dgm:presLayoutVars>
          <dgm:dir/>
          <dgm:animLvl val="lvl"/>
          <dgm:resizeHandles val="exact"/>
        </dgm:presLayoutVars>
      </dgm:prSet>
      <dgm:spPr/>
    </dgm:pt>
    <dgm:pt modelId="{3DBC9375-A5F0-498C-9129-E84FA15057B2}" type="pres">
      <dgm:prSet presAssocID="{3AB87CBA-2B37-4E73-80CD-D340F8037350}" presName="composite" presStyleCnt="0"/>
      <dgm:spPr/>
    </dgm:pt>
    <dgm:pt modelId="{ADDCB271-C0FF-4D73-B3DC-7767E4B598F5}" type="pres">
      <dgm:prSet presAssocID="{3AB87CBA-2B37-4E73-80CD-D340F8037350}" presName="parentText" presStyleLbl="alignNode1" presStyleIdx="0" presStyleCnt="3">
        <dgm:presLayoutVars>
          <dgm:chMax val="1"/>
          <dgm:bulletEnabled val="1"/>
        </dgm:presLayoutVars>
      </dgm:prSet>
      <dgm:spPr/>
    </dgm:pt>
    <dgm:pt modelId="{428D7B68-766A-490F-AF84-BD2CBF5642D9}" type="pres">
      <dgm:prSet presAssocID="{3AB87CBA-2B37-4E73-80CD-D340F8037350}" presName="descendantText" presStyleLbl="alignAcc1" presStyleIdx="0" presStyleCnt="3">
        <dgm:presLayoutVars>
          <dgm:bulletEnabled val="1"/>
        </dgm:presLayoutVars>
      </dgm:prSet>
      <dgm:spPr/>
    </dgm:pt>
    <dgm:pt modelId="{6DD15B46-025F-48FF-BDCB-42D0A1420CD2}" type="pres">
      <dgm:prSet presAssocID="{FC107DC9-EA5E-4525-A2D5-E951C9931A3E}" presName="sp" presStyleCnt="0"/>
      <dgm:spPr/>
    </dgm:pt>
    <dgm:pt modelId="{972067F2-6957-40BD-9331-7A6C5F6F19E7}" type="pres">
      <dgm:prSet presAssocID="{55A57591-97E0-4B3E-A453-79CF9C058BFC}" presName="composite" presStyleCnt="0"/>
      <dgm:spPr/>
    </dgm:pt>
    <dgm:pt modelId="{95FB5B67-4DC6-48E8-A8FC-7A05E65879C9}" type="pres">
      <dgm:prSet presAssocID="{55A57591-97E0-4B3E-A453-79CF9C058BFC}" presName="parentText" presStyleLbl="alignNode1" presStyleIdx="1" presStyleCnt="3">
        <dgm:presLayoutVars>
          <dgm:chMax val="1"/>
          <dgm:bulletEnabled val="1"/>
        </dgm:presLayoutVars>
      </dgm:prSet>
      <dgm:spPr/>
    </dgm:pt>
    <dgm:pt modelId="{5E473600-A4F5-4C03-B98B-29161D8A1D81}" type="pres">
      <dgm:prSet presAssocID="{55A57591-97E0-4B3E-A453-79CF9C058BFC}" presName="descendantText" presStyleLbl="alignAcc1" presStyleIdx="1" presStyleCnt="3">
        <dgm:presLayoutVars>
          <dgm:bulletEnabled val="1"/>
        </dgm:presLayoutVars>
      </dgm:prSet>
      <dgm:spPr/>
    </dgm:pt>
    <dgm:pt modelId="{032FB561-AB6E-448C-80A6-F4C2A4C4CD1C}" type="pres">
      <dgm:prSet presAssocID="{E5192D6D-ED55-4301-A25A-7BAB9862CEF5}" presName="sp" presStyleCnt="0"/>
      <dgm:spPr/>
    </dgm:pt>
    <dgm:pt modelId="{0F1E3F95-1B52-4DFE-A115-248ED5CD37A5}" type="pres">
      <dgm:prSet presAssocID="{FE2D22A9-54A4-47D1-8793-7ADA0337EC9E}" presName="composite" presStyleCnt="0"/>
      <dgm:spPr/>
    </dgm:pt>
    <dgm:pt modelId="{0D6609EC-6EE4-419F-B142-C5BC8FAD0F5E}" type="pres">
      <dgm:prSet presAssocID="{FE2D22A9-54A4-47D1-8793-7ADA0337EC9E}" presName="parentText" presStyleLbl="alignNode1" presStyleIdx="2" presStyleCnt="3">
        <dgm:presLayoutVars>
          <dgm:chMax val="1"/>
          <dgm:bulletEnabled val="1"/>
        </dgm:presLayoutVars>
      </dgm:prSet>
      <dgm:spPr/>
    </dgm:pt>
    <dgm:pt modelId="{9C547464-75BB-48DA-A397-C7F03D184739}" type="pres">
      <dgm:prSet presAssocID="{FE2D22A9-54A4-47D1-8793-7ADA0337EC9E}" presName="descendantText" presStyleLbl="alignAcc1" presStyleIdx="2" presStyleCnt="3">
        <dgm:presLayoutVars>
          <dgm:bulletEnabled val="1"/>
        </dgm:presLayoutVars>
      </dgm:prSet>
      <dgm:spPr/>
    </dgm:pt>
  </dgm:ptLst>
  <dgm:cxnLst>
    <dgm:cxn modelId="{47213730-AAAB-4E1E-B779-698A0634A22E}" srcId="{21270E43-3547-4443-BE64-AD3E6D959FC1}" destId="{FE2D22A9-54A4-47D1-8793-7ADA0337EC9E}" srcOrd="2" destOrd="0" parTransId="{6E0D8917-C8FC-4D8E-9C35-F736E6028A96}" sibTransId="{2FF59232-D080-4E84-8B68-573445E0912A}"/>
    <dgm:cxn modelId="{F5024C32-F869-4769-8A6C-A672A57470EF}" type="presOf" srcId="{FE2D22A9-54A4-47D1-8793-7ADA0337EC9E}" destId="{0D6609EC-6EE4-419F-B142-C5BC8FAD0F5E}" srcOrd="0" destOrd="0" presId="urn:microsoft.com/office/officeart/2005/8/layout/chevron2"/>
    <dgm:cxn modelId="{59F4B46B-80E3-438F-9B15-A047964F3909}" type="presOf" srcId="{55A57591-97E0-4B3E-A453-79CF9C058BFC}" destId="{95FB5B67-4DC6-48E8-A8FC-7A05E65879C9}" srcOrd="0" destOrd="0" presId="urn:microsoft.com/office/officeart/2005/8/layout/chevron2"/>
    <dgm:cxn modelId="{B6D3A14F-AEB6-4E8A-9CAC-AB01EC6C4892}" type="presOf" srcId="{3AB87CBA-2B37-4E73-80CD-D340F8037350}" destId="{ADDCB271-C0FF-4D73-B3DC-7767E4B598F5}" srcOrd="0" destOrd="0" presId="urn:microsoft.com/office/officeart/2005/8/layout/chevron2"/>
    <dgm:cxn modelId="{30EEF488-4EA3-43F3-B142-1ABD28511E46}" srcId="{FE2D22A9-54A4-47D1-8793-7ADA0337EC9E}" destId="{E48B0A7A-0067-456C-B974-AC16C4A543E2}" srcOrd="0" destOrd="0" parTransId="{13E4CBB8-17BB-4526-9132-DC7DA6671FD8}" sibTransId="{3F34CE84-6070-4DEC-A46D-C28B7975E20F}"/>
    <dgm:cxn modelId="{44D0068D-3263-4B8C-86E5-268B17575B8A}" type="presOf" srcId="{E48B0A7A-0067-456C-B974-AC16C4A543E2}" destId="{9C547464-75BB-48DA-A397-C7F03D184739}" srcOrd="0" destOrd="0" presId="urn:microsoft.com/office/officeart/2005/8/layout/chevron2"/>
    <dgm:cxn modelId="{B78E7DA6-29B6-47C1-BF68-677B05BED32B}" srcId="{55A57591-97E0-4B3E-A453-79CF9C058BFC}" destId="{AC1677C7-C53F-4D27-8563-389C16385B08}" srcOrd="0" destOrd="0" parTransId="{306DFD63-510D-43CE-B7F8-1E64F9F56A6A}" sibTransId="{F80C6134-0336-4F10-B51D-1DF2AC24737A}"/>
    <dgm:cxn modelId="{F85B1AA9-F675-42C4-A3FE-185681AB2C63}" srcId="{3AB87CBA-2B37-4E73-80CD-D340F8037350}" destId="{EAA9F4AB-031D-4BE3-8FE0-40EEFE6C444F}" srcOrd="0" destOrd="0" parTransId="{944FD4EF-A720-485F-B4DB-C93B704221F1}" sibTransId="{39BE83B8-8399-41E8-8DA7-AC4B90152B21}"/>
    <dgm:cxn modelId="{57E6FAA9-DBE0-4481-A80B-7EAE95520367}" type="presOf" srcId="{EAA9F4AB-031D-4BE3-8FE0-40EEFE6C444F}" destId="{428D7B68-766A-490F-AF84-BD2CBF5642D9}" srcOrd="0" destOrd="0" presId="urn:microsoft.com/office/officeart/2005/8/layout/chevron2"/>
    <dgm:cxn modelId="{EF1DB7B3-EB37-438A-BED5-023A7E453641}" srcId="{21270E43-3547-4443-BE64-AD3E6D959FC1}" destId="{55A57591-97E0-4B3E-A453-79CF9C058BFC}" srcOrd="1" destOrd="0" parTransId="{7893BE59-8886-42C9-A4DA-6F9A5E960B75}" sibTransId="{E5192D6D-ED55-4301-A25A-7BAB9862CEF5}"/>
    <dgm:cxn modelId="{E0D572B5-797B-42FC-B8FB-B85B7CE066DA}" srcId="{21270E43-3547-4443-BE64-AD3E6D959FC1}" destId="{3AB87CBA-2B37-4E73-80CD-D340F8037350}" srcOrd="0" destOrd="0" parTransId="{09C38C3F-258C-432D-9C09-0E07BA4A84A2}" sibTransId="{FC107DC9-EA5E-4525-A2D5-E951C9931A3E}"/>
    <dgm:cxn modelId="{FDF38BC6-6C49-4D5E-B013-3079362CB2F0}" type="presOf" srcId="{21270E43-3547-4443-BE64-AD3E6D959FC1}" destId="{DBB8C0E9-AE7F-43FF-B213-AE66FF6AA68D}" srcOrd="0" destOrd="0" presId="urn:microsoft.com/office/officeart/2005/8/layout/chevron2"/>
    <dgm:cxn modelId="{C1988EDC-6171-42ED-AC8C-B40BB7CB3488}" type="presOf" srcId="{AC1677C7-C53F-4D27-8563-389C16385B08}" destId="{5E473600-A4F5-4C03-B98B-29161D8A1D81}" srcOrd="0" destOrd="0" presId="urn:microsoft.com/office/officeart/2005/8/layout/chevron2"/>
    <dgm:cxn modelId="{EA95F59B-EA82-4FF3-944F-8A99FCA67E88}" type="presParOf" srcId="{DBB8C0E9-AE7F-43FF-B213-AE66FF6AA68D}" destId="{3DBC9375-A5F0-498C-9129-E84FA15057B2}" srcOrd="0" destOrd="0" presId="urn:microsoft.com/office/officeart/2005/8/layout/chevron2"/>
    <dgm:cxn modelId="{4A04F4EC-9A8C-4859-928A-14F4EA9E4718}" type="presParOf" srcId="{3DBC9375-A5F0-498C-9129-E84FA15057B2}" destId="{ADDCB271-C0FF-4D73-B3DC-7767E4B598F5}" srcOrd="0" destOrd="0" presId="urn:microsoft.com/office/officeart/2005/8/layout/chevron2"/>
    <dgm:cxn modelId="{E225906F-9652-41B2-A16F-E6529D620BDD}" type="presParOf" srcId="{3DBC9375-A5F0-498C-9129-E84FA15057B2}" destId="{428D7B68-766A-490F-AF84-BD2CBF5642D9}" srcOrd="1" destOrd="0" presId="urn:microsoft.com/office/officeart/2005/8/layout/chevron2"/>
    <dgm:cxn modelId="{92008B53-5131-4967-817A-49650C38D2D2}" type="presParOf" srcId="{DBB8C0E9-AE7F-43FF-B213-AE66FF6AA68D}" destId="{6DD15B46-025F-48FF-BDCB-42D0A1420CD2}" srcOrd="1" destOrd="0" presId="urn:microsoft.com/office/officeart/2005/8/layout/chevron2"/>
    <dgm:cxn modelId="{4776FAA3-E2F7-4C92-BC1B-C2138266EE56}" type="presParOf" srcId="{DBB8C0E9-AE7F-43FF-B213-AE66FF6AA68D}" destId="{972067F2-6957-40BD-9331-7A6C5F6F19E7}" srcOrd="2" destOrd="0" presId="urn:microsoft.com/office/officeart/2005/8/layout/chevron2"/>
    <dgm:cxn modelId="{6CEC9A7E-282D-4F9D-A874-77D2D5211097}" type="presParOf" srcId="{972067F2-6957-40BD-9331-7A6C5F6F19E7}" destId="{95FB5B67-4DC6-48E8-A8FC-7A05E65879C9}" srcOrd="0" destOrd="0" presId="urn:microsoft.com/office/officeart/2005/8/layout/chevron2"/>
    <dgm:cxn modelId="{229CF4CF-1285-483C-A893-822BFB5EEAE0}" type="presParOf" srcId="{972067F2-6957-40BD-9331-7A6C5F6F19E7}" destId="{5E473600-A4F5-4C03-B98B-29161D8A1D81}" srcOrd="1" destOrd="0" presId="urn:microsoft.com/office/officeart/2005/8/layout/chevron2"/>
    <dgm:cxn modelId="{56D297F0-BF06-40A2-B73D-13D15B9981FD}" type="presParOf" srcId="{DBB8C0E9-AE7F-43FF-B213-AE66FF6AA68D}" destId="{032FB561-AB6E-448C-80A6-F4C2A4C4CD1C}" srcOrd="3" destOrd="0" presId="urn:microsoft.com/office/officeart/2005/8/layout/chevron2"/>
    <dgm:cxn modelId="{AFB7731B-B563-48C8-A6F7-BEF9541D4BE7}" type="presParOf" srcId="{DBB8C0E9-AE7F-43FF-B213-AE66FF6AA68D}" destId="{0F1E3F95-1B52-4DFE-A115-248ED5CD37A5}" srcOrd="4" destOrd="0" presId="urn:microsoft.com/office/officeart/2005/8/layout/chevron2"/>
    <dgm:cxn modelId="{1596887B-D9B5-4A61-A90D-005A9C753A09}" type="presParOf" srcId="{0F1E3F95-1B52-4DFE-A115-248ED5CD37A5}" destId="{0D6609EC-6EE4-419F-B142-C5BC8FAD0F5E}" srcOrd="0" destOrd="0" presId="urn:microsoft.com/office/officeart/2005/8/layout/chevron2"/>
    <dgm:cxn modelId="{70010108-CDBA-4CAC-81E7-E45F15B7F290}" type="presParOf" srcId="{0F1E3F95-1B52-4DFE-A115-248ED5CD37A5}" destId="{9C547464-75BB-48DA-A397-C7F03D18473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8F299B-A97C-4E88-8C3C-DC1E801F3578}" type="doc">
      <dgm:prSet loTypeId="urn:microsoft.com/office/officeart/2005/8/layout/arrow3" loCatId="relationship" qsTypeId="urn:microsoft.com/office/officeart/2005/8/quickstyle/simple1" qsCatId="simple" csTypeId="urn:microsoft.com/office/officeart/2005/8/colors/colorful1#1" csCatId="colorful" phldr="1"/>
      <dgm:spPr/>
      <dgm:t>
        <a:bodyPr/>
        <a:lstStyle/>
        <a:p>
          <a:endParaRPr lang="tr-TR"/>
        </a:p>
      </dgm:t>
    </dgm:pt>
    <dgm:pt modelId="{2CE34DF8-E502-4A25-B021-A46902454CEA}">
      <dgm:prSet phldrT="[Metin]"/>
      <dgm:spPr/>
      <dgm:t>
        <a:bodyPr/>
        <a:lstStyle/>
        <a:p>
          <a:r>
            <a:rPr lang="tr-TR" b="1" dirty="0">
              <a:solidFill>
                <a:srgbClr val="FF0000"/>
              </a:solidFill>
            </a:rPr>
            <a:t>1. 2. ve 3. Sınıflar</a:t>
          </a:r>
        </a:p>
      </dgm:t>
    </dgm:pt>
    <dgm:pt modelId="{2B876CF4-270A-4E09-85DA-9BA4797BE092}" type="parTrans" cxnId="{9B5712E8-F108-46C2-AB71-0990B9AF4EEC}">
      <dgm:prSet/>
      <dgm:spPr/>
      <dgm:t>
        <a:bodyPr/>
        <a:lstStyle/>
        <a:p>
          <a:endParaRPr lang="tr-TR"/>
        </a:p>
      </dgm:t>
    </dgm:pt>
    <dgm:pt modelId="{C47BF976-C35B-4E06-A388-C81A7BC0B769}" type="sibTrans" cxnId="{9B5712E8-F108-46C2-AB71-0990B9AF4EEC}">
      <dgm:prSet/>
      <dgm:spPr/>
      <dgm:t>
        <a:bodyPr/>
        <a:lstStyle/>
        <a:p>
          <a:endParaRPr lang="tr-TR"/>
        </a:p>
      </dgm:t>
    </dgm:pt>
    <dgm:pt modelId="{6D8C37A0-4678-4F2C-AC29-EE9C6631950C}" type="pres">
      <dgm:prSet presAssocID="{0D8F299B-A97C-4E88-8C3C-DC1E801F3578}" presName="compositeShape" presStyleCnt="0">
        <dgm:presLayoutVars>
          <dgm:chMax val="2"/>
          <dgm:dir/>
          <dgm:resizeHandles val="exact"/>
        </dgm:presLayoutVars>
      </dgm:prSet>
      <dgm:spPr/>
    </dgm:pt>
    <dgm:pt modelId="{21E5F51C-5BBE-429B-A2B0-6BA12CD99518}" type="pres">
      <dgm:prSet presAssocID="{2CE34DF8-E502-4A25-B021-A46902454CEA}" presName="downArrow" presStyleLbl="node1" presStyleIdx="0" presStyleCnt="1"/>
      <dgm:spPr/>
    </dgm:pt>
    <dgm:pt modelId="{EF69F8CA-722D-43ED-B2D1-56C13388689E}" type="pres">
      <dgm:prSet presAssocID="{2CE34DF8-E502-4A25-B021-A46902454CEA}" presName="downArrowText" presStyleLbl="revTx" presStyleIdx="0" presStyleCnt="1">
        <dgm:presLayoutVars>
          <dgm:bulletEnabled val="1"/>
        </dgm:presLayoutVars>
      </dgm:prSet>
      <dgm:spPr/>
    </dgm:pt>
  </dgm:ptLst>
  <dgm:cxnLst>
    <dgm:cxn modelId="{BACB684F-0729-4B28-B8F5-909BE0224ED7}" type="presOf" srcId="{0D8F299B-A97C-4E88-8C3C-DC1E801F3578}" destId="{6D8C37A0-4678-4F2C-AC29-EE9C6631950C}" srcOrd="0" destOrd="0" presId="urn:microsoft.com/office/officeart/2005/8/layout/arrow3"/>
    <dgm:cxn modelId="{50F0BC9B-D89C-48E2-AD2E-BCA787303854}" type="presOf" srcId="{2CE34DF8-E502-4A25-B021-A46902454CEA}" destId="{EF69F8CA-722D-43ED-B2D1-56C13388689E}" srcOrd="0" destOrd="0" presId="urn:microsoft.com/office/officeart/2005/8/layout/arrow3"/>
    <dgm:cxn modelId="{9B5712E8-F108-46C2-AB71-0990B9AF4EEC}" srcId="{0D8F299B-A97C-4E88-8C3C-DC1E801F3578}" destId="{2CE34DF8-E502-4A25-B021-A46902454CEA}" srcOrd="0" destOrd="0" parTransId="{2B876CF4-270A-4E09-85DA-9BA4797BE092}" sibTransId="{C47BF976-C35B-4E06-A388-C81A7BC0B769}"/>
    <dgm:cxn modelId="{762DEB13-23AE-4583-8BF3-8E7A9C16982E}" type="presParOf" srcId="{6D8C37A0-4678-4F2C-AC29-EE9C6631950C}" destId="{21E5F51C-5BBE-429B-A2B0-6BA12CD99518}" srcOrd="0" destOrd="0" presId="urn:microsoft.com/office/officeart/2005/8/layout/arrow3"/>
    <dgm:cxn modelId="{5FBADC78-00DA-42C1-87E5-4796B72E135F}" type="presParOf" srcId="{6D8C37A0-4678-4F2C-AC29-EE9C6631950C}" destId="{EF69F8CA-722D-43ED-B2D1-56C13388689E}" srcOrd="1"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CB271-C0FF-4D73-B3DC-7767E4B598F5}">
      <dsp:nvSpPr>
        <dsp:cNvPr id="0" name=""/>
        <dsp:cNvSpPr/>
      </dsp:nvSpPr>
      <dsp:spPr>
        <a:xfrm rot="5400000">
          <a:off x="-289148" y="289167"/>
          <a:ext cx="1927655" cy="1349358"/>
        </a:xfrm>
        <a:prstGeom prst="chevron">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kern="1200" dirty="0"/>
            <a:t>1.Aşama</a:t>
          </a:r>
        </a:p>
      </dsp:txBody>
      <dsp:txXfrm rot="-5400000">
        <a:off x="1" y="674697"/>
        <a:ext cx="1349358" cy="578297"/>
      </dsp:txXfrm>
    </dsp:sp>
    <dsp:sp modelId="{428D7B68-766A-490F-AF84-BD2CBF5642D9}">
      <dsp:nvSpPr>
        <dsp:cNvPr id="0" name=""/>
        <dsp:cNvSpPr/>
      </dsp:nvSpPr>
      <dsp:spPr>
        <a:xfrm rot="5400000">
          <a:off x="3648591" y="-2299213"/>
          <a:ext cx="1252976" cy="5851441"/>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tr-TR" sz="2700" kern="1200" dirty="0"/>
            <a:t>Öğrencinin Aday Gösterilmesi</a:t>
          </a:r>
        </a:p>
      </dsp:txBody>
      <dsp:txXfrm rot="-5400000">
        <a:off x="1349359" y="61184"/>
        <a:ext cx="5790276" cy="1130646"/>
      </dsp:txXfrm>
    </dsp:sp>
    <dsp:sp modelId="{95FB5B67-4DC6-48E8-A8FC-7A05E65879C9}">
      <dsp:nvSpPr>
        <dsp:cNvPr id="0" name=""/>
        <dsp:cNvSpPr/>
      </dsp:nvSpPr>
      <dsp:spPr>
        <a:xfrm rot="5400000">
          <a:off x="-289148" y="2025620"/>
          <a:ext cx="1927655" cy="1349358"/>
        </a:xfrm>
        <a:prstGeom prst="chevron">
          <a:avLst/>
        </a:prstGeom>
        <a:solidFill>
          <a:schemeClr val="accent4">
            <a:hueOff val="-455917"/>
            <a:satOff val="-2303"/>
            <a:lumOff val="-3235"/>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kern="1200" dirty="0"/>
            <a:t>2.Aşama</a:t>
          </a:r>
        </a:p>
      </dsp:txBody>
      <dsp:txXfrm rot="-5400000">
        <a:off x="1" y="2411150"/>
        <a:ext cx="1349358" cy="578297"/>
      </dsp:txXfrm>
    </dsp:sp>
    <dsp:sp modelId="{5E473600-A4F5-4C03-B98B-29161D8A1D81}">
      <dsp:nvSpPr>
        <dsp:cNvPr id="0" name=""/>
        <dsp:cNvSpPr/>
      </dsp:nvSpPr>
      <dsp:spPr>
        <a:xfrm rot="5400000">
          <a:off x="3648591" y="-562760"/>
          <a:ext cx="1252976" cy="5851441"/>
        </a:xfrm>
        <a:prstGeom prst="round2SameRect">
          <a:avLst/>
        </a:prstGeom>
        <a:solidFill>
          <a:schemeClr val="lt1">
            <a:alpha val="90000"/>
            <a:hueOff val="0"/>
            <a:satOff val="0"/>
            <a:lumOff val="0"/>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tr-TR" sz="2700" kern="1200" dirty="0"/>
            <a:t>Öğrencinin Grup Tarama Testine Girmesi</a:t>
          </a:r>
        </a:p>
      </dsp:txBody>
      <dsp:txXfrm rot="-5400000">
        <a:off x="1349359" y="1797637"/>
        <a:ext cx="5790276" cy="1130646"/>
      </dsp:txXfrm>
    </dsp:sp>
    <dsp:sp modelId="{0D6609EC-6EE4-419F-B142-C5BC8FAD0F5E}">
      <dsp:nvSpPr>
        <dsp:cNvPr id="0" name=""/>
        <dsp:cNvSpPr/>
      </dsp:nvSpPr>
      <dsp:spPr>
        <a:xfrm rot="5400000">
          <a:off x="-289148" y="3762073"/>
          <a:ext cx="1927655" cy="1349358"/>
        </a:xfrm>
        <a:prstGeom prst="chevron">
          <a:avLst/>
        </a:prstGeom>
        <a:solidFill>
          <a:schemeClr val="accent4">
            <a:hueOff val="-911834"/>
            <a:satOff val="-4605"/>
            <a:lumOff val="-647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kern="1200" dirty="0"/>
            <a:t>3.Aşama</a:t>
          </a:r>
        </a:p>
      </dsp:txBody>
      <dsp:txXfrm rot="-5400000">
        <a:off x="1" y="4147603"/>
        <a:ext cx="1349358" cy="578297"/>
      </dsp:txXfrm>
    </dsp:sp>
    <dsp:sp modelId="{9C547464-75BB-48DA-A397-C7F03D184739}">
      <dsp:nvSpPr>
        <dsp:cNvPr id="0" name=""/>
        <dsp:cNvSpPr/>
      </dsp:nvSpPr>
      <dsp:spPr>
        <a:xfrm rot="5400000">
          <a:off x="3648591" y="1173693"/>
          <a:ext cx="1252976" cy="5851441"/>
        </a:xfrm>
        <a:prstGeom prst="round2SameRect">
          <a:avLst/>
        </a:prstGeom>
        <a:solidFill>
          <a:schemeClr val="lt1">
            <a:alpha val="90000"/>
            <a:hueOff val="0"/>
            <a:satOff val="0"/>
            <a:lumOff val="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tr-TR" sz="2700" kern="1200" dirty="0"/>
            <a:t>Grup Tarama Testi Sonuçlarına Göre Öğrencinin Bireysel Değerlendirmeye Alınması </a:t>
          </a:r>
        </a:p>
      </dsp:txBody>
      <dsp:txXfrm rot="-5400000">
        <a:off x="1349359" y="3534091"/>
        <a:ext cx="5790276" cy="1130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5F51C-5BBE-429B-A2B0-6BA12CD99518}">
      <dsp:nvSpPr>
        <dsp:cNvPr id="0" name=""/>
        <dsp:cNvSpPr/>
      </dsp:nvSpPr>
      <dsp:spPr>
        <a:xfrm>
          <a:off x="331236" y="126014"/>
          <a:ext cx="3312368" cy="2016224"/>
        </a:xfrm>
        <a:prstGeom prst="downArrow">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9F8CA-722D-43ED-B2D1-56C13388689E}">
      <dsp:nvSpPr>
        <dsp:cNvPr id="0" name=""/>
        <dsp:cNvSpPr/>
      </dsp:nvSpPr>
      <dsp:spPr>
        <a:xfrm>
          <a:off x="4140460" y="0"/>
          <a:ext cx="4140460" cy="2520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5384" tIns="405384" rIns="405384" bIns="405384" numCol="1" spcCol="1270" anchor="ctr" anchorCtr="0">
          <a:noAutofit/>
        </a:bodyPr>
        <a:lstStyle/>
        <a:p>
          <a:pPr marL="0" lvl="0" indent="0" algn="ctr" defTabSz="2533650">
            <a:lnSpc>
              <a:spcPct val="90000"/>
            </a:lnSpc>
            <a:spcBef>
              <a:spcPct val="0"/>
            </a:spcBef>
            <a:spcAft>
              <a:spcPct val="35000"/>
            </a:spcAft>
            <a:buNone/>
          </a:pPr>
          <a:r>
            <a:rPr lang="tr-TR" sz="5700" b="1" kern="1200" dirty="0">
              <a:solidFill>
                <a:srgbClr val="FF0000"/>
              </a:solidFill>
            </a:rPr>
            <a:t>1. 2. ve 3. Sınıflar</a:t>
          </a:r>
        </a:p>
      </dsp:txBody>
      <dsp:txXfrm>
        <a:off x="4140460" y="0"/>
        <a:ext cx="4140460" cy="25202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0.11111</cdr:x>
      <cdr:y>0.07692</cdr:y>
    </cdr:from>
    <cdr:to>
      <cdr:x>0.90909</cdr:x>
      <cdr:y>0.17308</cdr:y>
    </cdr:to>
    <cdr:sp macro="" textlink="">
      <cdr:nvSpPr>
        <cdr:cNvPr id="2" name="Metin kutusu 1"/>
        <cdr:cNvSpPr txBox="1"/>
      </cdr:nvSpPr>
      <cdr:spPr>
        <a:xfrm xmlns:a="http://schemas.openxmlformats.org/drawingml/2006/main">
          <a:off x="792088" y="288032"/>
          <a:ext cx="5688632"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600" b="1" dirty="0">
              <a:solidFill>
                <a:schemeClr val="bg1"/>
              </a:solidFill>
            </a:rPr>
            <a:t>TOPLUMU OLUŞTURAN BİREYLER</a:t>
          </a:r>
        </a:p>
      </cdr:txBody>
    </cdr:sp>
  </cdr:relSizeAnchor>
  <cdr:relSizeAnchor xmlns:cdr="http://schemas.openxmlformats.org/drawingml/2006/chartDrawing">
    <cdr:from>
      <cdr:x>0.64646</cdr:x>
      <cdr:y>0.3</cdr:y>
    </cdr:from>
    <cdr:to>
      <cdr:x>0.81818</cdr:x>
      <cdr:y>0.36667</cdr:y>
    </cdr:to>
    <cdr:sp macro="" textlink="">
      <cdr:nvSpPr>
        <cdr:cNvPr id="3" name="Metin kutusu 2"/>
        <cdr:cNvSpPr txBox="1"/>
      </cdr:nvSpPr>
      <cdr:spPr>
        <a:xfrm xmlns:a="http://schemas.openxmlformats.org/drawingml/2006/main">
          <a:off x="4608512" y="1296144"/>
          <a:ext cx="1224136"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tr-TR" dirty="0"/>
            <a:t>Özel Yetenek</a:t>
          </a:r>
          <a:endParaRPr lang="tr-TR" sz="1100" dirty="0"/>
        </a:p>
      </cdr:txBody>
    </cdr:sp>
  </cdr:relSizeAnchor>
  <cdr:relSizeAnchor xmlns:cdr="http://schemas.openxmlformats.org/drawingml/2006/chartDrawing">
    <cdr:from>
      <cdr:x>0.64646</cdr:x>
      <cdr:y>0.4</cdr:y>
    </cdr:from>
    <cdr:to>
      <cdr:x>0.81818</cdr:x>
      <cdr:y>0.46667</cdr:y>
    </cdr:to>
    <cdr:sp macro="" textlink="">
      <cdr:nvSpPr>
        <cdr:cNvPr id="4" name="Metin kutusu 1"/>
        <cdr:cNvSpPr txBox="1"/>
      </cdr:nvSpPr>
      <cdr:spPr>
        <a:xfrm xmlns:a="http://schemas.openxmlformats.org/drawingml/2006/main">
          <a:off x="4608512" y="1728192"/>
          <a:ext cx="1224136"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dirty="0"/>
            <a:t>Normal Altı</a:t>
          </a:r>
          <a:r>
            <a:rPr lang="tr-TR" sz="1100" dirty="0"/>
            <a:t> </a:t>
          </a:r>
        </a:p>
      </cdr:txBody>
    </cdr:sp>
  </cdr:relSizeAnchor>
  <cdr:relSizeAnchor xmlns:cdr="http://schemas.openxmlformats.org/drawingml/2006/chartDrawing">
    <cdr:from>
      <cdr:x>0.64646</cdr:x>
      <cdr:y>0.5</cdr:y>
    </cdr:from>
    <cdr:to>
      <cdr:x>0.81818</cdr:x>
      <cdr:y>0.56667</cdr:y>
    </cdr:to>
    <cdr:sp macro="" textlink="">
      <cdr:nvSpPr>
        <cdr:cNvPr id="5" name="Metin kutusu 1"/>
        <cdr:cNvSpPr txBox="1"/>
      </cdr:nvSpPr>
      <cdr:spPr>
        <a:xfrm xmlns:a="http://schemas.openxmlformats.org/drawingml/2006/main">
          <a:off x="4608512" y="2160240"/>
          <a:ext cx="1224136"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dirty="0"/>
            <a:t>Normal</a:t>
          </a:r>
          <a:endParaRPr lang="tr-TR" sz="1100" dirty="0"/>
        </a:p>
      </cdr:txBody>
    </cdr:sp>
  </cdr:relSizeAnchor>
  <cdr:relSizeAnchor xmlns:cdr="http://schemas.openxmlformats.org/drawingml/2006/chartDrawing">
    <cdr:from>
      <cdr:x>0.59596</cdr:x>
      <cdr:y>0.3</cdr:y>
    </cdr:from>
    <cdr:to>
      <cdr:x>0.63934</cdr:x>
      <cdr:y>0.35491</cdr:y>
    </cdr:to>
    <cdr:sp macro="" textlink="">
      <cdr:nvSpPr>
        <cdr:cNvPr id="6" name="Metin kutusu 1"/>
        <cdr:cNvSpPr txBox="1"/>
      </cdr:nvSpPr>
      <cdr:spPr>
        <a:xfrm xmlns:a="http://schemas.openxmlformats.org/drawingml/2006/main">
          <a:off x="4248472" y="1296144"/>
          <a:ext cx="309240" cy="237232"/>
        </a:xfrm>
        <a:prstGeom xmlns:a="http://schemas.openxmlformats.org/drawingml/2006/main" prst="rect">
          <a:avLst/>
        </a:prstGeom>
        <a:solidFill xmlns:a="http://schemas.openxmlformats.org/drawingml/2006/main">
          <a:srgbClr val="FFFF00"/>
        </a:solidFill>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tr-TR" sz="1100" dirty="0"/>
        </a:p>
      </cdr:txBody>
    </cdr:sp>
  </cdr:relSizeAnchor>
  <cdr:relSizeAnchor xmlns:cdr="http://schemas.openxmlformats.org/drawingml/2006/chartDrawing">
    <cdr:from>
      <cdr:x>0.59596</cdr:x>
      <cdr:y>0.4</cdr:y>
    </cdr:from>
    <cdr:to>
      <cdr:x>0.63934</cdr:x>
      <cdr:y>0.45491</cdr:y>
    </cdr:to>
    <cdr:sp macro="" textlink="">
      <cdr:nvSpPr>
        <cdr:cNvPr id="7" name="Metin kutusu 1"/>
        <cdr:cNvSpPr txBox="1"/>
      </cdr:nvSpPr>
      <cdr:spPr>
        <a:xfrm xmlns:a="http://schemas.openxmlformats.org/drawingml/2006/main">
          <a:off x="4248472" y="1728192"/>
          <a:ext cx="309240" cy="237232"/>
        </a:xfrm>
        <a:prstGeom xmlns:a="http://schemas.openxmlformats.org/drawingml/2006/main" prst="rect">
          <a:avLst/>
        </a:prstGeom>
        <a:solidFill xmlns:a="http://schemas.openxmlformats.org/drawingml/2006/main">
          <a:srgbClr val="05095B"/>
        </a:solidFill>
      </cdr:spPr>
      <cdr: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tr-TR" sz="1100" dirty="0">
            <a:solidFill>
              <a:srgbClr val="FF0000"/>
            </a:solidFill>
          </a:endParaRPr>
        </a:p>
      </cdr:txBody>
    </cdr:sp>
  </cdr:relSizeAnchor>
  <cdr:relSizeAnchor xmlns:cdr="http://schemas.openxmlformats.org/drawingml/2006/chartDrawing">
    <cdr:from>
      <cdr:x>0.59596</cdr:x>
      <cdr:y>0.5</cdr:y>
    </cdr:from>
    <cdr:to>
      <cdr:x>0.63934</cdr:x>
      <cdr:y>0.55491</cdr:y>
    </cdr:to>
    <cdr:sp macro="" textlink="">
      <cdr:nvSpPr>
        <cdr:cNvPr id="8" name="Metin kutusu 1"/>
        <cdr:cNvSpPr txBox="1"/>
      </cdr:nvSpPr>
      <cdr:spPr>
        <a:xfrm xmlns:a="http://schemas.openxmlformats.org/drawingml/2006/main">
          <a:off x="4248472" y="2160240"/>
          <a:ext cx="309240" cy="237232"/>
        </a:xfrm>
        <a:prstGeom xmlns:a="http://schemas.openxmlformats.org/drawingml/2006/main" prst="rect">
          <a:avLst/>
        </a:prstGeom>
        <a:solidFill xmlns:a="http://schemas.openxmlformats.org/drawingml/2006/main">
          <a:schemeClr val="accent1">
            <a:lumMod val="60000"/>
            <a:lumOff val="40000"/>
          </a:schemeClr>
        </a:solidFill>
      </cdr:spPr>
      <cdr: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tr-T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D4C09940-D3BC-4BD0-8D89-F5F22CFC72CB}" type="datetimeFigureOut">
              <a:rPr lang="tr-TR"/>
              <a:pPr>
                <a:defRPr/>
              </a:pPr>
              <a:t>07.11.2017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FD23667-A184-4A91-9270-2571F6408431}" type="slidenum">
              <a:rPr lang="tr-TR"/>
              <a:pPr>
                <a:defRPr/>
              </a:pPr>
              <a:t>‹#›</a:t>
            </a:fld>
            <a:endParaRPr lang="tr-TR"/>
          </a:p>
        </p:txBody>
      </p:sp>
    </p:spTree>
    <p:extLst>
      <p:ext uri="{BB962C8B-B14F-4D97-AF65-F5344CB8AC3E}">
        <p14:creationId xmlns:p14="http://schemas.microsoft.com/office/powerpoint/2010/main" val="737869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a:t>Asıl başlık stili için tıklayın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6E542729-EBC0-44F0-B5C7-8131E675C4B3}" type="slidenum">
              <a:rPr lang="tr-TR" smtClean="0"/>
              <a:pPr>
                <a:defRPr/>
              </a:pPr>
              <a:t>‹#›</a:t>
            </a:fld>
            <a:endParaRPr lang="tr-TR"/>
          </a:p>
        </p:txBody>
      </p:sp>
    </p:spTree>
    <p:extLst>
      <p:ext uri="{BB962C8B-B14F-4D97-AF65-F5344CB8AC3E}">
        <p14:creationId xmlns:p14="http://schemas.microsoft.com/office/powerpoint/2010/main" val="244286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a:t>Asıl başlık stili için tıklayın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AD3A4CB-F79F-4A38-8375-0D66587D6BDE}" type="slidenum">
              <a:rPr lang="tr-TR" smtClean="0"/>
              <a:pPr>
                <a:defRPr/>
              </a:pPr>
              <a:t>‹#›</a:t>
            </a:fld>
            <a:endParaRPr lang="tr-TR"/>
          </a:p>
        </p:txBody>
      </p:sp>
    </p:spTree>
    <p:extLst>
      <p:ext uri="{BB962C8B-B14F-4D97-AF65-F5344CB8AC3E}">
        <p14:creationId xmlns:p14="http://schemas.microsoft.com/office/powerpoint/2010/main" val="144006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 için tıklayın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AD3A4CB-F79F-4A38-8375-0D66587D6BDE}" type="slidenum">
              <a:rPr lang="tr-TR" smtClean="0"/>
              <a:pPr>
                <a:defRPr/>
              </a:pPr>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3148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a:t>Asıl başlık stili için tıklayın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AD3A4CB-F79F-4A38-8375-0D66587D6BDE}" type="slidenum">
              <a:rPr lang="tr-TR" smtClean="0"/>
              <a:pPr>
                <a:defRPr/>
              </a:pPr>
              <a:t>‹#›</a:t>
            </a:fld>
            <a:endParaRPr lang="tr-TR"/>
          </a:p>
        </p:txBody>
      </p:sp>
    </p:spTree>
    <p:extLst>
      <p:ext uri="{BB962C8B-B14F-4D97-AF65-F5344CB8AC3E}">
        <p14:creationId xmlns:p14="http://schemas.microsoft.com/office/powerpoint/2010/main" val="1526633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 için tıklayın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AD3A4CB-F79F-4A38-8375-0D66587D6BDE}" type="slidenum">
              <a:rPr lang="tr-TR" smtClean="0"/>
              <a:pPr>
                <a:defRPr/>
              </a:pPr>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550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a:t>Asıl başlık stili için tıklayın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AD3A4CB-F79F-4A38-8375-0D66587D6BDE}" type="slidenum">
              <a:rPr lang="tr-TR" smtClean="0"/>
              <a:pPr>
                <a:defRPr/>
              </a:pPr>
              <a:t>‹#›</a:t>
            </a:fld>
            <a:endParaRPr lang="tr-TR"/>
          </a:p>
        </p:txBody>
      </p:sp>
    </p:spTree>
    <p:extLst>
      <p:ext uri="{BB962C8B-B14F-4D97-AF65-F5344CB8AC3E}">
        <p14:creationId xmlns:p14="http://schemas.microsoft.com/office/powerpoint/2010/main" val="545904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AD3A4CB-F79F-4A38-8375-0D66587D6BDE}" type="slidenum">
              <a:rPr lang="tr-TR" smtClean="0"/>
              <a:pPr>
                <a:defRPr/>
              </a:pPr>
              <a:t>‹#›</a:t>
            </a:fld>
            <a:endParaRPr lang="tr-TR"/>
          </a:p>
        </p:txBody>
      </p:sp>
    </p:spTree>
    <p:extLst>
      <p:ext uri="{BB962C8B-B14F-4D97-AF65-F5344CB8AC3E}">
        <p14:creationId xmlns:p14="http://schemas.microsoft.com/office/powerpoint/2010/main" val="976039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a:t>Asıl başlık stili için tıklayın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DFC79795-9932-423A-9765-C13C8ED0BD55}" type="slidenum">
              <a:rPr lang="tr-TR" smtClean="0"/>
              <a:pPr>
                <a:defRPr/>
              </a:pPr>
              <a:t>‹#›</a:t>
            </a:fld>
            <a:endParaRPr lang="tr-TR"/>
          </a:p>
        </p:txBody>
      </p:sp>
    </p:spTree>
    <p:extLst>
      <p:ext uri="{BB962C8B-B14F-4D97-AF65-F5344CB8AC3E}">
        <p14:creationId xmlns:p14="http://schemas.microsoft.com/office/powerpoint/2010/main" val="316254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D3DE149-79D3-4925-868E-033881C9E775}" type="slidenum">
              <a:rPr lang="tr-TR" smtClean="0"/>
              <a:pPr>
                <a:defRPr/>
              </a:pPr>
              <a:t>‹#›</a:t>
            </a:fld>
            <a:endParaRPr lang="tr-TR"/>
          </a:p>
        </p:txBody>
      </p:sp>
    </p:spTree>
    <p:extLst>
      <p:ext uri="{BB962C8B-B14F-4D97-AF65-F5344CB8AC3E}">
        <p14:creationId xmlns:p14="http://schemas.microsoft.com/office/powerpoint/2010/main" val="256552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a:t>Asıl başlık stili için tıklayın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AD3A4CB-F79F-4A38-8375-0D66587D6BDE}" type="slidenum">
              <a:rPr lang="tr-TR" smtClean="0"/>
              <a:pPr>
                <a:defRPr/>
              </a:pPr>
              <a:t>‹#›</a:t>
            </a:fld>
            <a:endParaRPr lang="tr-TR"/>
          </a:p>
        </p:txBody>
      </p:sp>
    </p:spTree>
    <p:extLst>
      <p:ext uri="{BB962C8B-B14F-4D97-AF65-F5344CB8AC3E}">
        <p14:creationId xmlns:p14="http://schemas.microsoft.com/office/powerpoint/2010/main" val="253289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a:t>Asıl başlık stili için tıklayın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78563FD-B0EC-45A6-B5B0-8C977E6CF0A0}" type="slidenum">
              <a:rPr lang="tr-TR" smtClean="0"/>
              <a:pPr>
                <a:defRPr/>
              </a:pPr>
              <a:t>‹#›</a:t>
            </a:fld>
            <a:endParaRPr lang="tr-TR"/>
          </a:p>
        </p:txBody>
      </p:sp>
    </p:spTree>
    <p:extLst>
      <p:ext uri="{BB962C8B-B14F-4D97-AF65-F5344CB8AC3E}">
        <p14:creationId xmlns:p14="http://schemas.microsoft.com/office/powerpoint/2010/main" val="289894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a:t>Asıl başlık stili için tıklayın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6CF0F15D-FBCE-41BC-9EE1-D63273A32006}" type="slidenum">
              <a:rPr lang="tr-TR" smtClean="0"/>
              <a:pPr>
                <a:defRPr/>
              </a:pPr>
              <a:t>‹#›</a:t>
            </a:fld>
            <a:endParaRPr lang="tr-TR"/>
          </a:p>
        </p:txBody>
      </p:sp>
    </p:spTree>
    <p:extLst>
      <p:ext uri="{BB962C8B-B14F-4D97-AF65-F5344CB8AC3E}">
        <p14:creationId xmlns:p14="http://schemas.microsoft.com/office/powerpoint/2010/main" val="90222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1A4C080D-480C-4F08-B23D-D3BC24880EF6}" type="slidenum">
              <a:rPr lang="tr-TR" smtClean="0"/>
              <a:pPr>
                <a:defRPr/>
              </a:pPr>
              <a:t>‹#›</a:t>
            </a:fld>
            <a:endParaRPr lang="tr-TR"/>
          </a:p>
        </p:txBody>
      </p:sp>
    </p:spTree>
    <p:extLst>
      <p:ext uri="{BB962C8B-B14F-4D97-AF65-F5344CB8AC3E}">
        <p14:creationId xmlns:p14="http://schemas.microsoft.com/office/powerpoint/2010/main" val="262080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2E9E4663-FC5A-4AF5-B38C-C382F6109356}" type="slidenum">
              <a:rPr lang="tr-TR" smtClean="0"/>
              <a:pPr>
                <a:defRPr/>
              </a:pPr>
              <a:t>‹#›</a:t>
            </a:fld>
            <a:endParaRPr lang="tr-TR"/>
          </a:p>
        </p:txBody>
      </p:sp>
    </p:spTree>
    <p:extLst>
      <p:ext uri="{BB962C8B-B14F-4D97-AF65-F5344CB8AC3E}">
        <p14:creationId xmlns:p14="http://schemas.microsoft.com/office/powerpoint/2010/main" val="147396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a:t>Asıl başlık stili için tıklayın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71F5FAF2-9BA8-446C-862E-92A4996D06C3}" type="slidenum">
              <a:rPr lang="tr-TR" smtClean="0"/>
              <a:pPr>
                <a:defRPr/>
              </a:pPr>
              <a:t>‹#›</a:t>
            </a:fld>
            <a:endParaRPr lang="tr-TR"/>
          </a:p>
        </p:txBody>
      </p:sp>
    </p:spTree>
    <p:extLst>
      <p:ext uri="{BB962C8B-B14F-4D97-AF65-F5344CB8AC3E}">
        <p14:creationId xmlns:p14="http://schemas.microsoft.com/office/powerpoint/2010/main" val="28732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E8FADA34-3012-4B6D-84B0-0927743F96A9}" type="slidenum">
              <a:rPr lang="tr-TR" smtClean="0"/>
              <a:pPr>
                <a:defRPr/>
              </a:pPr>
              <a:t>‹#›</a:t>
            </a:fld>
            <a:endParaRPr lang="tr-TR"/>
          </a:p>
        </p:txBody>
      </p:sp>
    </p:spTree>
    <p:extLst>
      <p:ext uri="{BB962C8B-B14F-4D97-AF65-F5344CB8AC3E}">
        <p14:creationId xmlns:p14="http://schemas.microsoft.com/office/powerpoint/2010/main" val="223173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a:t>Asıl başlık stili için tıklayın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tr-T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0AD3A4CB-F79F-4A38-8375-0D66587D6BDE}" type="slidenum">
              <a:rPr lang="tr-TR" smtClean="0"/>
              <a:pPr>
                <a:defRPr/>
              </a:pPr>
              <a:t>‹#›</a:t>
            </a:fld>
            <a:endParaRPr lang="tr-TR"/>
          </a:p>
        </p:txBody>
      </p:sp>
    </p:spTree>
    <p:extLst>
      <p:ext uri="{BB962C8B-B14F-4D97-AF65-F5344CB8AC3E}">
        <p14:creationId xmlns:p14="http://schemas.microsoft.com/office/powerpoint/2010/main" val="2872254471"/>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orgm.meb.gov.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274638"/>
            <a:ext cx="8229600" cy="1642194"/>
          </a:xfrm>
        </p:spPr>
        <p:txBody>
          <a:bodyPr/>
          <a:lstStyle/>
          <a:p>
            <a:r>
              <a:rPr lang="tr-TR" dirty="0"/>
              <a:t> </a:t>
            </a:r>
          </a:p>
        </p:txBody>
      </p:sp>
      <p:sp>
        <p:nvSpPr>
          <p:cNvPr id="2" name="İçerik Yer Tutucusu 1"/>
          <p:cNvSpPr>
            <a:spLocks noGrp="1"/>
          </p:cNvSpPr>
          <p:nvPr>
            <p:ph idx="1"/>
          </p:nvPr>
        </p:nvSpPr>
        <p:spPr>
          <a:xfrm>
            <a:off x="-25661" y="2420888"/>
            <a:ext cx="9108504" cy="5499395"/>
          </a:xfrm>
        </p:spPr>
        <p:txBody>
          <a:bodyPr>
            <a:normAutofit/>
          </a:bodyPr>
          <a:lstStyle/>
          <a:p>
            <a:pPr marL="109728" indent="0" algn="ctr">
              <a:buNone/>
            </a:pPr>
            <a:r>
              <a:rPr lang="tr-TR" sz="5000" dirty="0">
                <a:solidFill>
                  <a:srgbClr val="7030A0"/>
                </a:solidFill>
                <a:latin typeface="Times New Roman" panose="02020603050405020304" pitchFamily="18" charset="0"/>
                <a:cs typeface="Times New Roman" panose="02020603050405020304" pitchFamily="18" charset="0"/>
              </a:rPr>
              <a:t>NİĞDE AKŞEMSEDDİN BİLİM VE SANAT MERKEZİ</a:t>
            </a:r>
          </a:p>
          <a:p>
            <a:pPr marL="109728" indent="0" algn="ctr">
              <a:buNone/>
            </a:pPr>
            <a:r>
              <a:rPr lang="tr-TR" sz="5000" dirty="0">
                <a:solidFill>
                  <a:srgbClr val="7030A0"/>
                </a:solidFill>
                <a:latin typeface="Times New Roman" panose="02020603050405020304" pitchFamily="18" charset="0"/>
                <a:cs typeface="Times New Roman" panose="02020603050405020304" pitchFamily="18" charset="0"/>
              </a:rPr>
              <a:t>TANILAMA SÜRECİ</a:t>
            </a:r>
          </a:p>
          <a:p>
            <a:pPr marL="109728" indent="0" algn="ctr">
              <a:buNone/>
            </a:pPr>
            <a:r>
              <a:rPr lang="tr-TR" sz="5000" dirty="0">
                <a:solidFill>
                  <a:srgbClr val="7030A0"/>
                </a:solidFill>
                <a:latin typeface="Times New Roman" panose="02020603050405020304" pitchFamily="18" charset="0"/>
                <a:cs typeface="Times New Roman" panose="02020603050405020304" pitchFamily="18" charset="0"/>
              </a:rPr>
              <a:t>BİLGİLENDİRME TOPLANTISI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0"/>
            <a:ext cx="4464496" cy="2487726"/>
          </a:xfrm>
          <a:prstGeom prst="rect">
            <a:avLst/>
          </a:prstGeom>
        </p:spPr>
      </p:pic>
    </p:spTree>
    <p:extLst>
      <p:ext uri="{BB962C8B-B14F-4D97-AF65-F5344CB8AC3E}">
        <p14:creationId xmlns:p14="http://schemas.microsoft.com/office/powerpoint/2010/main" val="3018527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1857438" y="265632"/>
            <a:ext cx="6152675" cy="1101427"/>
          </a:xfrm>
        </p:spPr>
        <p:txBody>
          <a:bodyPr/>
          <a:lstStyle/>
          <a:p>
            <a:pPr algn="ctr" eaLnBrk="1" hangingPunct="1">
              <a:defRPr/>
            </a:pPr>
            <a:r>
              <a:rPr lang="tr-TR" sz="2800" b="1" dirty="0">
                <a:solidFill>
                  <a:srgbClr val="FF0000"/>
                </a:solidFill>
                <a:effectLst>
                  <a:outerShdw blurRad="38100" dist="38100" dir="2700000" algn="tl">
                    <a:srgbClr val="000000">
                      <a:alpha val="43137"/>
                    </a:srgbClr>
                  </a:outerShdw>
                </a:effectLst>
                <a:latin typeface="Verdana" pitchFamily="34" charset="0"/>
              </a:rPr>
              <a:t>Zihinsel Özellikleri</a:t>
            </a:r>
            <a:endParaRPr lang="tr-TR" sz="2800" dirty="0">
              <a:solidFill>
                <a:srgbClr val="FF0000"/>
              </a:solidFill>
              <a:effectLst>
                <a:outerShdw blurRad="38100" dist="38100" dir="2700000" algn="tl">
                  <a:srgbClr val="000000">
                    <a:alpha val="43137"/>
                  </a:srgbClr>
                </a:outerShdw>
              </a:effectLst>
              <a:latin typeface="Verdana" pitchFamily="34" charset="0"/>
            </a:endParaRPr>
          </a:p>
        </p:txBody>
      </p:sp>
      <p:sp>
        <p:nvSpPr>
          <p:cNvPr id="29699" name="2 İçerik Yer Tutucusu"/>
          <p:cNvSpPr>
            <a:spLocks noGrp="1"/>
          </p:cNvSpPr>
          <p:nvPr>
            <p:ph idx="1"/>
          </p:nvPr>
        </p:nvSpPr>
        <p:spPr>
          <a:xfrm>
            <a:off x="323528" y="1360740"/>
            <a:ext cx="8591550" cy="5308620"/>
          </a:xfrm>
        </p:spPr>
        <p:txBody>
          <a:bodyPr>
            <a:noAutofit/>
          </a:bodyPr>
          <a:lstStyle/>
          <a:p>
            <a:pPr eaLnBrk="1" hangingPunct="1">
              <a:lnSpc>
                <a:spcPct val="150000"/>
              </a:lnSpc>
              <a:buFont typeface="Wingdings" pitchFamily="2" charset="2"/>
              <a:buChar char="Ø"/>
            </a:pPr>
            <a:r>
              <a:rPr lang="tr-TR" altLang="tr-TR" sz="1600" b="1" dirty="0">
                <a:latin typeface="Times New Roman" panose="02020603050405020304" pitchFamily="18" charset="0"/>
                <a:cs typeface="Times New Roman" panose="02020603050405020304" pitchFamily="18" charset="0"/>
              </a:rPr>
              <a:t>Çeşitli alanlarda özel yetenekleri vardır.</a:t>
            </a:r>
          </a:p>
          <a:p>
            <a:pPr eaLnBrk="1" hangingPunct="1">
              <a:lnSpc>
                <a:spcPct val="150000"/>
              </a:lnSpc>
              <a:buFont typeface="Wingdings" pitchFamily="2" charset="2"/>
              <a:buChar char="Ø"/>
            </a:pPr>
            <a:r>
              <a:rPr lang="tr-TR" altLang="tr-TR" sz="1600" b="1" dirty="0">
                <a:latin typeface="Times New Roman" panose="02020603050405020304" pitchFamily="18" charset="0"/>
                <a:cs typeface="Times New Roman" panose="02020603050405020304" pitchFamily="18" charset="0"/>
              </a:rPr>
              <a:t>Yoğun motivasyon gösterebilirler.</a:t>
            </a:r>
          </a:p>
          <a:p>
            <a:pPr eaLnBrk="1" hangingPunct="1">
              <a:lnSpc>
                <a:spcPct val="150000"/>
              </a:lnSpc>
              <a:buFont typeface="Wingdings" pitchFamily="2" charset="2"/>
              <a:buChar char="Ø"/>
            </a:pPr>
            <a:r>
              <a:rPr lang="tr-TR" altLang="tr-TR" sz="1600" b="1" dirty="0">
                <a:latin typeface="Times New Roman" panose="02020603050405020304" pitchFamily="18" charset="0"/>
                <a:cs typeface="Times New Roman" panose="02020603050405020304" pitchFamily="18" charset="0"/>
              </a:rPr>
              <a:t>Sürekli soru sorarlar, meraklıdırlar.</a:t>
            </a:r>
          </a:p>
          <a:p>
            <a:pPr eaLnBrk="1" hangingPunct="1">
              <a:lnSpc>
                <a:spcPct val="150000"/>
              </a:lnSpc>
              <a:buFont typeface="Wingdings" pitchFamily="2" charset="2"/>
              <a:buChar char="Ø"/>
            </a:pPr>
            <a:r>
              <a:rPr lang="tr-TR" altLang="tr-TR" sz="1600" b="1" dirty="0">
                <a:latin typeface="Times New Roman" panose="02020603050405020304" pitchFamily="18" charset="0"/>
                <a:cs typeface="Times New Roman" panose="02020603050405020304" pitchFamily="18" charset="0"/>
              </a:rPr>
              <a:t>Ayrıntılara dikkat ederler.</a:t>
            </a:r>
          </a:p>
          <a:p>
            <a:pPr eaLnBrk="1" hangingPunct="1">
              <a:lnSpc>
                <a:spcPct val="150000"/>
              </a:lnSpc>
              <a:buFont typeface="Wingdings" pitchFamily="2" charset="2"/>
              <a:buChar char="Ø"/>
            </a:pPr>
            <a:r>
              <a:rPr lang="tr-TR" altLang="tr-TR" sz="1600" b="1" dirty="0">
                <a:latin typeface="Times New Roman" panose="02020603050405020304" pitchFamily="18" charset="0"/>
                <a:cs typeface="Times New Roman" panose="02020603050405020304" pitchFamily="18" charset="0"/>
              </a:rPr>
              <a:t>Kendisinin seçtiği konuda veya ilgi alanlarında bağımsız çalışabilirler.</a:t>
            </a:r>
          </a:p>
          <a:p>
            <a:pPr eaLnBrk="1" hangingPunct="1">
              <a:lnSpc>
                <a:spcPct val="150000"/>
              </a:lnSpc>
              <a:buFont typeface="Wingdings" pitchFamily="2" charset="2"/>
              <a:buChar char="Ø"/>
            </a:pPr>
            <a:r>
              <a:rPr lang="tr-TR" altLang="tr-TR" sz="1600" b="1" dirty="0">
                <a:latin typeface="Times New Roman" panose="02020603050405020304" pitchFamily="18" charset="0"/>
                <a:cs typeface="Times New Roman" panose="02020603050405020304" pitchFamily="18" charset="0"/>
              </a:rPr>
              <a:t>Çabuk ve kolay öğrenirler, kavrama ve akılda tutma süreleri yüksektir.</a:t>
            </a:r>
          </a:p>
          <a:p>
            <a:pPr eaLnBrk="1" hangingPunct="1">
              <a:lnSpc>
                <a:spcPct val="150000"/>
              </a:lnSpc>
              <a:buFont typeface="Wingdings" pitchFamily="2" charset="2"/>
              <a:buChar char="Ø"/>
            </a:pPr>
            <a:r>
              <a:rPr lang="tr-TR" altLang="tr-TR" sz="1600" b="1" dirty="0">
                <a:latin typeface="Times New Roman" panose="02020603050405020304" pitchFamily="18" charset="0"/>
                <a:cs typeface="Times New Roman" panose="02020603050405020304" pitchFamily="18" charset="0"/>
              </a:rPr>
              <a:t>Birbirini takip eden konular, olaylar dizisi karşısında sonraki adımı tahmin edebilirler.</a:t>
            </a:r>
          </a:p>
          <a:p>
            <a:pPr eaLnBrk="1" hangingPunct="1">
              <a:lnSpc>
                <a:spcPct val="150000"/>
              </a:lnSpc>
              <a:buFont typeface="Wingdings" pitchFamily="2" charset="2"/>
              <a:buChar char="Ø"/>
            </a:pPr>
            <a:r>
              <a:rPr lang="tr-TR" altLang="tr-TR" sz="1600" b="1" dirty="0">
                <a:latin typeface="Times New Roman" panose="02020603050405020304" pitchFamily="18" charset="0"/>
                <a:cs typeface="Times New Roman" panose="02020603050405020304" pitchFamily="18" charset="0"/>
              </a:rPr>
              <a:t>Bir alanda öğrendiği konu ile bir başka alanda öğrendiği konu arasında akla yatkın ilişkiler kurabilirler.</a:t>
            </a:r>
          </a:p>
          <a:p>
            <a:pPr eaLnBrk="1" hangingPunct="1">
              <a:lnSpc>
                <a:spcPct val="150000"/>
              </a:lnSpc>
              <a:buFont typeface="Wingdings" pitchFamily="2" charset="2"/>
              <a:buChar char="Ø"/>
            </a:pPr>
            <a:r>
              <a:rPr lang="tr-TR" altLang="tr-TR" sz="1600" b="1" dirty="0">
                <a:latin typeface="Times New Roman" panose="02020603050405020304" pitchFamily="18" charset="0"/>
                <a:cs typeface="Times New Roman" panose="02020603050405020304" pitchFamily="18" charset="0"/>
              </a:rPr>
              <a:t>Kelime dağarcıkları zengindir.</a:t>
            </a:r>
          </a:p>
          <a:p>
            <a:pPr eaLnBrk="1" hangingPunct="1">
              <a:lnSpc>
                <a:spcPct val="150000"/>
              </a:lnSpc>
            </a:pPr>
            <a:endParaRPr lang="tr-TR" altLang="tr-TR" sz="1600" b="1" dirty="0">
              <a:latin typeface="Times New Roman" panose="02020603050405020304" pitchFamily="18" charset="0"/>
              <a:cs typeface="Times New Roman" panose="02020603050405020304" pitchFamily="18" charset="0"/>
            </a:endParaRPr>
          </a:p>
          <a:p>
            <a:pPr eaLnBrk="1" hangingPunct="1">
              <a:lnSpc>
                <a:spcPct val="150000"/>
              </a:lnSpc>
            </a:pPr>
            <a:endParaRPr lang="tr-TR" altLang="tr-TR" sz="1600" b="1" dirty="0">
              <a:latin typeface="Times New Roman" panose="02020603050405020304" pitchFamily="18" charset="0"/>
              <a:cs typeface="Times New Roman" panose="02020603050405020304" pitchFamily="18" charset="0"/>
            </a:endParaRPr>
          </a:p>
        </p:txBody>
      </p:sp>
      <p:sp>
        <p:nvSpPr>
          <p:cNvPr id="29700" name="3 Slayt Numarası Yer Tutucusu"/>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C0DCF9-7172-4C48-9AE6-21735151B014}" type="slidenum">
              <a:rPr lang="en-US" altLang="tr-TR" sz="1400" smtClean="0">
                <a:latin typeface="Georgia" pitchFamily="18" charset="0"/>
                <a:ea typeface="ヒラギノ明朝 ProN W3"/>
                <a:cs typeface="ヒラギノ明朝 ProN W3"/>
                <a:sym typeface="Georgia" pitchFamily="18" charset="0"/>
              </a:rPr>
              <a:pPr/>
              <a:t>10</a:t>
            </a:fld>
            <a:endParaRPr lang="en-US" altLang="tr-TR" sz="1400" dirty="0">
              <a:latin typeface="Georgia" pitchFamily="18" charset="0"/>
              <a:ea typeface="ヒラギノ明朝 ProN W3"/>
              <a:cs typeface="ヒラギノ明朝 ProN W3"/>
              <a:sym typeface="Georgia" pitchFamily="18" charset="0"/>
            </a:endParaRPr>
          </a:p>
        </p:txBody>
      </p:sp>
      <p:sp>
        <p:nvSpPr>
          <p:cNvPr id="6" name="Dikdörtgen 5"/>
          <p:cNvSpPr/>
          <p:nvPr/>
        </p:nvSpPr>
        <p:spPr bwMode="auto">
          <a:xfrm>
            <a:off x="13753" y="1412778"/>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24753" t="14916" r="29335" b="18571"/>
          <a:stretch/>
        </p:blipFill>
        <p:spPr>
          <a:xfrm>
            <a:off x="107504" y="116632"/>
            <a:ext cx="1656184" cy="1296146"/>
          </a:xfrm>
          <a:prstGeom prst="rect">
            <a:avLst/>
          </a:prstGeom>
        </p:spPr>
      </p:pic>
    </p:spTree>
    <p:extLst>
      <p:ext uri="{BB962C8B-B14F-4D97-AF65-F5344CB8AC3E}">
        <p14:creationId xmlns:p14="http://schemas.microsoft.com/office/powerpoint/2010/main" val="125573164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İçerik Yer Tutucusu 2"/>
          <p:cNvSpPr>
            <a:spLocks noGrp="1"/>
          </p:cNvSpPr>
          <p:nvPr>
            <p:ph idx="1"/>
          </p:nvPr>
        </p:nvSpPr>
        <p:spPr>
          <a:xfrm>
            <a:off x="107504" y="476672"/>
            <a:ext cx="3156000" cy="5905078"/>
          </a:xfrm>
        </p:spPr>
        <p:txBody>
          <a:bodyPr>
            <a:normAutofit/>
          </a:bodyPr>
          <a:lstStyle/>
          <a:p>
            <a:pPr marL="0" indent="0" eaLnBrk="1" hangingPunct="1">
              <a:buFont typeface="Arial" pitchFamily="34" charset="0"/>
              <a:buNone/>
            </a:pPr>
            <a:endParaRPr lang="tr-TR" altLang="tr-TR" sz="4400" dirty="0"/>
          </a:p>
          <a:p>
            <a:pPr marL="0" indent="0" algn="ctr" eaLnBrk="1" hangingPunct="1">
              <a:buFont typeface="Arial" pitchFamily="34" charset="0"/>
              <a:buNone/>
            </a:pPr>
            <a:r>
              <a:rPr lang="tr-TR" altLang="tr-TR" sz="4400" dirty="0"/>
              <a:t>Bazıları konuşarak kendini daha iyi ifade eder.</a:t>
            </a:r>
          </a:p>
        </p:txBody>
      </p:sp>
      <p:sp>
        <p:nvSpPr>
          <p:cNvPr id="59395" name="Slayt Numarası Yer Tutucusu 3"/>
          <p:cNvSpPr>
            <a:spLocks noGrp="1"/>
          </p:cNvSpPr>
          <p:nvPr>
            <p:ph type="sldNum" sz="quarter" idx="12"/>
          </p:nvPr>
        </p:nvSpPr>
        <p:spPr>
          <a:xfrm>
            <a:off x="6553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E84904-EA2A-4CE7-89C7-EFE1444E56EE}" type="slidenum">
              <a:rPr lang="tr-TR" smtClean="0">
                <a:solidFill>
                  <a:srgbClr val="FEFFFF"/>
                </a:solidFill>
                <a:latin typeface="Century Gothic" pitchFamily="34" charset="0"/>
              </a:rPr>
              <a:pPr/>
              <a:t>11</a:t>
            </a:fld>
            <a:endParaRPr lang="tr-TR">
              <a:solidFill>
                <a:srgbClr val="FEFFFF"/>
              </a:solidFill>
              <a:latin typeface="Century Gothic" pitchFamily="34" charset="0"/>
            </a:endParaRPr>
          </a:p>
        </p:txBody>
      </p:sp>
      <p:pic>
        <p:nvPicPr>
          <p:cNvPr id="59396" name="Picture 2" descr="C:\Users\as\Desktop\SEMİNERE HAZIRLIK\slayt için resim\ne-pis-geyigin-varmis-yigit-ozg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303213"/>
            <a:ext cx="5539979" cy="629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49374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967160" y="291671"/>
            <a:ext cx="6804248" cy="1146175"/>
          </a:xfrm>
        </p:spPr>
        <p:txBody>
          <a:bodyPr/>
          <a:lstStyle/>
          <a:p>
            <a:pPr algn="ctr" eaLnBrk="1" hangingPunct="1">
              <a:defRPr/>
            </a:pPr>
            <a:r>
              <a:rPr lang="tr-TR" sz="2800" b="1" dirty="0">
                <a:solidFill>
                  <a:srgbClr val="FF0000"/>
                </a:solidFill>
                <a:effectLst>
                  <a:outerShdw blurRad="38100" dist="38100" dir="2700000" algn="tl">
                    <a:srgbClr val="000000">
                      <a:alpha val="43137"/>
                    </a:srgbClr>
                  </a:outerShdw>
                </a:effectLst>
                <a:latin typeface="Verdana" pitchFamily="34" charset="0"/>
              </a:rPr>
              <a:t>Zihinsel Özellikleri</a:t>
            </a:r>
            <a:endParaRPr lang="tr-TR" sz="2800" dirty="0">
              <a:solidFill>
                <a:srgbClr val="FF0000"/>
              </a:solidFill>
              <a:effectLst>
                <a:outerShdw blurRad="38100" dist="38100" dir="2700000" algn="tl">
                  <a:srgbClr val="000000">
                    <a:alpha val="43137"/>
                  </a:srgbClr>
                </a:outerShdw>
              </a:effectLst>
              <a:latin typeface="Verdana" pitchFamily="34" charset="0"/>
            </a:endParaRPr>
          </a:p>
        </p:txBody>
      </p:sp>
      <p:sp>
        <p:nvSpPr>
          <p:cNvPr id="30723" name="2 İçerik Yer Tutucusu"/>
          <p:cNvSpPr>
            <a:spLocks noGrp="1"/>
          </p:cNvSpPr>
          <p:nvPr>
            <p:ph idx="1"/>
          </p:nvPr>
        </p:nvSpPr>
        <p:spPr>
          <a:xfrm>
            <a:off x="251520" y="1700808"/>
            <a:ext cx="7842429" cy="5400600"/>
          </a:xfrm>
        </p:spPr>
        <p:txBody>
          <a:bodyPr>
            <a:noAutofit/>
          </a:bodyPr>
          <a:lstStyle/>
          <a:p>
            <a:pPr marL="360363" indent="-360363" eaLnBrk="1" hangingPunct="1">
              <a:lnSpc>
                <a:spcPct val="150000"/>
              </a:lnSpc>
              <a:spcBef>
                <a:spcPct val="0"/>
              </a:spcBef>
              <a:buFont typeface="Wingdings" pitchFamily="2" charset="2"/>
              <a:buChar char="Ø"/>
            </a:pPr>
            <a:r>
              <a:rPr lang="tr-TR" altLang="tr-TR" b="1" dirty="0">
                <a:latin typeface="Times New Roman" panose="02020603050405020304" pitchFamily="18" charset="0"/>
                <a:cs typeface="Times New Roman" panose="02020603050405020304" pitchFamily="18" charset="0"/>
              </a:rPr>
              <a:t>Kelimeleri doğru telaffuz eder, yerli yerinde kullanırlar. </a:t>
            </a:r>
          </a:p>
          <a:p>
            <a:pPr marL="360363" indent="-360363" eaLnBrk="1" hangingPunct="1">
              <a:lnSpc>
                <a:spcPct val="150000"/>
              </a:lnSpc>
              <a:spcBef>
                <a:spcPct val="0"/>
              </a:spcBef>
              <a:buFont typeface="Wingdings" pitchFamily="2" charset="2"/>
              <a:buChar char="Ø"/>
            </a:pPr>
            <a:r>
              <a:rPr lang="tr-TR" altLang="tr-TR" b="1" dirty="0">
                <a:latin typeface="Times New Roman" panose="02020603050405020304" pitchFamily="18" charset="0"/>
                <a:cs typeface="Times New Roman" panose="02020603050405020304" pitchFamily="18" charset="0"/>
              </a:rPr>
              <a:t>Bildiklerini, düşündüklerini yaşıtlarından daha iyi ifade edebilirler.</a:t>
            </a:r>
          </a:p>
          <a:p>
            <a:pPr marL="360363" indent="-360363" eaLnBrk="1" hangingPunct="1">
              <a:lnSpc>
                <a:spcPct val="150000"/>
              </a:lnSpc>
              <a:spcBef>
                <a:spcPct val="0"/>
              </a:spcBef>
              <a:buFont typeface="Wingdings" pitchFamily="2" charset="2"/>
              <a:buChar char="Ø"/>
            </a:pPr>
            <a:r>
              <a:rPr lang="tr-TR" altLang="tr-TR" b="1" dirty="0">
                <a:latin typeface="Times New Roman" panose="02020603050405020304" pitchFamily="18" charset="0"/>
                <a:cs typeface="Times New Roman" panose="02020603050405020304" pitchFamily="18" charset="0"/>
              </a:rPr>
              <a:t>Bir öykünün ya da paragrafın ana fikrini yaşıtlarından daha çabuk bulup çıkarırlar.</a:t>
            </a:r>
          </a:p>
          <a:p>
            <a:pPr marL="360363" indent="-360363" eaLnBrk="1" hangingPunct="1">
              <a:lnSpc>
                <a:spcPct val="150000"/>
              </a:lnSpc>
              <a:spcBef>
                <a:spcPct val="0"/>
              </a:spcBef>
              <a:buFont typeface="Wingdings" pitchFamily="2" charset="2"/>
              <a:buChar char="Ø"/>
            </a:pPr>
            <a:r>
              <a:rPr lang="tr-TR" altLang="tr-TR" b="1" dirty="0">
                <a:latin typeface="Times New Roman" panose="02020603050405020304" pitchFamily="18" charset="0"/>
                <a:cs typeface="Times New Roman" panose="02020603050405020304" pitchFamily="18" charset="0"/>
              </a:rPr>
              <a:t>Neden sonuç ilişkilerini ve benzerliklerini yaşıtlarından daha çabuk ayırt ederler.</a:t>
            </a:r>
          </a:p>
          <a:p>
            <a:pPr marL="360363" indent="-360363" eaLnBrk="1" hangingPunct="1">
              <a:lnSpc>
                <a:spcPct val="150000"/>
              </a:lnSpc>
              <a:spcBef>
                <a:spcPct val="0"/>
              </a:spcBef>
              <a:buFont typeface="Wingdings" pitchFamily="2" charset="2"/>
              <a:buChar char="Ø"/>
            </a:pPr>
            <a:r>
              <a:rPr lang="tr-TR" altLang="tr-TR" b="1" dirty="0">
                <a:latin typeface="Times New Roman" panose="02020603050405020304" pitchFamily="18" charset="0"/>
                <a:cs typeface="Times New Roman" panose="02020603050405020304" pitchFamily="18" charset="0"/>
              </a:rPr>
              <a:t>Karmaşık ve zor problemlerden hoşlanır ve yaşıtlarının çözemediği problemleri çözebilirler.</a:t>
            </a:r>
          </a:p>
          <a:p>
            <a:pPr marL="360363" indent="-360363" eaLnBrk="1" hangingPunct="1">
              <a:lnSpc>
                <a:spcPct val="150000"/>
              </a:lnSpc>
              <a:spcBef>
                <a:spcPct val="0"/>
              </a:spcBef>
              <a:buFont typeface="Wingdings" pitchFamily="2" charset="2"/>
              <a:buChar char="Ø"/>
            </a:pPr>
            <a:r>
              <a:rPr lang="tr-TR" altLang="tr-TR" b="1" dirty="0">
                <a:latin typeface="Times New Roman" panose="02020603050405020304" pitchFamily="18" charset="0"/>
                <a:cs typeface="Times New Roman" panose="02020603050405020304" pitchFamily="18" charset="0"/>
              </a:rPr>
              <a:t>Ders başarıları yüksektir.</a:t>
            </a:r>
          </a:p>
          <a:p>
            <a:pPr marL="360363" indent="-360363" eaLnBrk="1" hangingPunct="1">
              <a:lnSpc>
                <a:spcPct val="150000"/>
              </a:lnSpc>
              <a:spcBef>
                <a:spcPct val="0"/>
              </a:spcBef>
              <a:buFont typeface="Wingdings" pitchFamily="2" charset="2"/>
              <a:buChar char="Ø"/>
            </a:pPr>
            <a:r>
              <a:rPr lang="tr-TR" altLang="tr-TR" b="1" dirty="0">
                <a:latin typeface="Times New Roman" panose="02020603050405020304" pitchFamily="18" charset="0"/>
                <a:cs typeface="Times New Roman" panose="02020603050405020304" pitchFamily="18" charset="0"/>
              </a:rPr>
              <a:t>Eleştirebilme yetenekleri yüksektir.</a:t>
            </a:r>
          </a:p>
          <a:p>
            <a:pPr marL="360363" indent="-360363" eaLnBrk="1" hangingPunct="1">
              <a:lnSpc>
                <a:spcPct val="150000"/>
              </a:lnSpc>
              <a:spcBef>
                <a:spcPct val="0"/>
              </a:spcBef>
              <a:buFont typeface="Wingdings" pitchFamily="2" charset="2"/>
              <a:buChar char="Ø"/>
            </a:pPr>
            <a:r>
              <a:rPr lang="tr-TR" altLang="tr-TR" b="1" dirty="0">
                <a:latin typeface="Times New Roman" panose="02020603050405020304" pitchFamily="18" charset="0"/>
                <a:cs typeface="Times New Roman" panose="02020603050405020304" pitchFamily="18" charset="0"/>
              </a:rPr>
              <a:t>Orijinal, yaratıcı ve girişkendirler.</a:t>
            </a:r>
          </a:p>
          <a:p>
            <a:pPr marL="360363" indent="-360363" eaLnBrk="1" hangingPunct="1">
              <a:lnSpc>
                <a:spcPct val="150000"/>
              </a:lnSpc>
              <a:spcBef>
                <a:spcPct val="0"/>
              </a:spcBef>
              <a:buFont typeface="Wingdings" pitchFamily="2" charset="2"/>
              <a:buChar char="Ø"/>
            </a:pPr>
            <a:endParaRPr lang="tr-TR" altLang="tr-TR" b="1" dirty="0">
              <a:latin typeface="Times New Roman" panose="02020603050405020304" pitchFamily="18" charset="0"/>
              <a:cs typeface="Times New Roman" panose="02020603050405020304" pitchFamily="18" charset="0"/>
            </a:endParaRPr>
          </a:p>
        </p:txBody>
      </p:sp>
      <p:sp>
        <p:nvSpPr>
          <p:cNvPr id="30724" name="3 Slayt Numarası Yer Tutucusu"/>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C2E12BE-F4F4-4097-A2BE-3EB2C707C0AD}" type="slidenum">
              <a:rPr lang="en-US" altLang="tr-TR" sz="1400" smtClean="0">
                <a:latin typeface="Georgia" pitchFamily="18" charset="0"/>
                <a:ea typeface="ヒラギノ明朝 ProN W3"/>
                <a:cs typeface="ヒラギノ明朝 ProN W3"/>
                <a:sym typeface="Georgia" pitchFamily="18" charset="0"/>
              </a:rPr>
              <a:pPr/>
              <a:t>12</a:t>
            </a:fld>
            <a:endParaRPr lang="en-US" altLang="tr-TR" sz="1400">
              <a:latin typeface="Georgia" pitchFamily="18" charset="0"/>
              <a:ea typeface="ヒラギノ明朝 ProN W3"/>
              <a:cs typeface="ヒラギノ明朝 ProN W3"/>
              <a:sym typeface="Georgia" pitchFamily="18" charset="0"/>
            </a:endParaRPr>
          </a:p>
        </p:txBody>
      </p:sp>
      <p:sp>
        <p:nvSpPr>
          <p:cNvPr id="6" name="Dikdörtgen 5"/>
          <p:cNvSpPr/>
          <p:nvPr/>
        </p:nvSpPr>
        <p:spPr bwMode="auto">
          <a:xfrm>
            <a:off x="13753" y="1376040"/>
            <a:ext cx="9148002" cy="82458"/>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24753" t="14916" r="29335" b="18571"/>
          <a:stretch/>
        </p:blipFill>
        <p:spPr>
          <a:xfrm>
            <a:off x="107504" y="116632"/>
            <a:ext cx="1656184" cy="1296146"/>
          </a:xfrm>
          <a:prstGeom prst="rect">
            <a:avLst/>
          </a:prstGeom>
        </p:spPr>
      </p:pic>
    </p:spTree>
    <p:extLst>
      <p:ext uri="{BB962C8B-B14F-4D97-AF65-F5344CB8AC3E}">
        <p14:creationId xmlns:p14="http://schemas.microsoft.com/office/powerpoint/2010/main" val="136045055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Karikatü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4085" y="332656"/>
            <a:ext cx="4245769" cy="6023695"/>
          </a:xfrm>
        </p:spPr>
      </p:pic>
      <p:sp>
        <p:nvSpPr>
          <p:cNvPr id="57348" name="Slayt Numarası Yer Tutucusu 2"/>
          <p:cNvSpPr>
            <a:spLocks noGrp="1"/>
          </p:cNvSpPr>
          <p:nvPr>
            <p:ph type="sldNum" sz="quarter" idx="12"/>
          </p:nvPr>
        </p:nvSpPr>
        <p:spPr>
          <a:xfrm>
            <a:off x="6553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07B822D-AC6C-4072-A4BF-8355C8D868BA}" type="slidenum">
              <a:rPr lang="tr-TR" smtClean="0">
                <a:solidFill>
                  <a:srgbClr val="FEFFFF"/>
                </a:solidFill>
                <a:latin typeface="Century Gothic" pitchFamily="34" charset="0"/>
              </a:rPr>
              <a:pPr/>
              <a:t>13</a:t>
            </a:fld>
            <a:endParaRPr lang="tr-TR">
              <a:solidFill>
                <a:srgbClr val="FEFFFF"/>
              </a:solidFill>
              <a:latin typeface="Century Gothic" pitchFamily="34" charset="0"/>
            </a:endParaRPr>
          </a:p>
        </p:txBody>
      </p:sp>
      <p:sp>
        <p:nvSpPr>
          <p:cNvPr id="5" name="Rectangle 2"/>
          <p:cNvSpPr txBox="1">
            <a:spLocks noChangeArrowheads="1"/>
          </p:cNvSpPr>
          <p:nvPr/>
        </p:nvSpPr>
        <p:spPr bwMode="auto">
          <a:xfrm>
            <a:off x="4427984" y="1196752"/>
            <a:ext cx="3312367"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tr-TR" altLang="tr-TR" sz="4400" dirty="0">
                <a:latin typeface="Times New Roman" panose="02020603050405020304" pitchFamily="18" charset="0"/>
                <a:cs typeface="Times New Roman" panose="02020603050405020304" pitchFamily="18" charset="0"/>
              </a:rPr>
              <a:t>Konuşmaya ve yürümeye yaşıtlarına göre erken başlarlar</a:t>
            </a:r>
          </a:p>
        </p:txBody>
      </p:sp>
    </p:spTree>
    <p:extLst>
      <p:ext uri="{BB962C8B-B14F-4D97-AF65-F5344CB8AC3E}">
        <p14:creationId xmlns:p14="http://schemas.microsoft.com/office/powerpoint/2010/main" val="36473847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4" presetClass="entr" presetSubtype="0" ac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05"/>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 calcmode="lin" valueType="num">
                                      <p:cBhvr>
                                        <p:cTn id="14" dur="500" fill="hold"/>
                                        <p:tgtEl>
                                          <p:spTgt spid="5"/>
                                        </p:tgtEl>
                                        <p:attrNameLst>
                                          <p:attrName>ppt_x</p:attrName>
                                        </p:attrNameLst>
                                      </p:cBhvr>
                                      <p:tavLst>
                                        <p:tav tm="0">
                                          <p:val>
                                            <p:strVal val="#ppt_x-.2"/>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1259632" y="287898"/>
            <a:ext cx="7164288" cy="1146175"/>
          </a:xfrm>
        </p:spPr>
        <p:txBody>
          <a:bodyPr/>
          <a:lstStyle/>
          <a:p>
            <a:pPr algn="ctr" eaLnBrk="1" hangingPunct="1">
              <a:defRPr/>
            </a:pPr>
            <a:r>
              <a:rPr lang="tr-TR" sz="2800" b="1" dirty="0">
                <a:solidFill>
                  <a:srgbClr val="FF0000"/>
                </a:solidFill>
                <a:effectLst>
                  <a:outerShdw blurRad="38100" dist="38100" dir="2700000" algn="tl">
                    <a:srgbClr val="000000">
                      <a:alpha val="43137"/>
                    </a:srgbClr>
                  </a:outerShdw>
                </a:effectLst>
                <a:latin typeface="Verdana" pitchFamily="34" charset="0"/>
              </a:rPr>
              <a:t>Sosyal Alandaki Özellikleri</a:t>
            </a:r>
            <a:endParaRPr lang="tr-TR" sz="2800" dirty="0">
              <a:solidFill>
                <a:srgbClr val="FF0000"/>
              </a:solidFill>
              <a:effectLst>
                <a:outerShdw blurRad="38100" dist="38100" dir="2700000" algn="tl">
                  <a:srgbClr val="000000">
                    <a:alpha val="43137"/>
                  </a:srgbClr>
                </a:outerShdw>
              </a:effectLst>
              <a:latin typeface="Verdana" pitchFamily="34" charset="0"/>
            </a:endParaRPr>
          </a:p>
        </p:txBody>
      </p:sp>
      <p:sp>
        <p:nvSpPr>
          <p:cNvPr id="31747" name="2 İçerik Yer Tutucusu"/>
          <p:cNvSpPr>
            <a:spLocks noGrp="1"/>
          </p:cNvSpPr>
          <p:nvPr>
            <p:ph idx="1"/>
          </p:nvPr>
        </p:nvSpPr>
        <p:spPr>
          <a:xfrm>
            <a:off x="296466" y="1458912"/>
            <a:ext cx="7371878" cy="4994423"/>
          </a:xfrm>
        </p:spPr>
        <p:txBody>
          <a:bodyPr>
            <a:noAutofit/>
          </a:bodyPr>
          <a:lstStyle/>
          <a:p>
            <a:pPr eaLnBrk="1" hangingPunct="1">
              <a:lnSpc>
                <a:spcPct val="150000"/>
              </a:lnSpc>
              <a:buFont typeface="Wingdings" pitchFamily="2" charset="2"/>
              <a:buChar char="q"/>
            </a:pPr>
            <a:r>
              <a:rPr lang="tr-TR" altLang="tr-TR" sz="1700" b="1" dirty="0">
                <a:latin typeface="Times New Roman" panose="02020603050405020304" pitchFamily="18" charset="0"/>
                <a:cs typeface="Times New Roman" panose="02020603050405020304" pitchFamily="18" charset="0"/>
              </a:rPr>
              <a:t>Kendilerine güvenir, kolaylıkla sorumluluk alabilirler.</a:t>
            </a:r>
          </a:p>
          <a:p>
            <a:pPr eaLnBrk="1" hangingPunct="1">
              <a:lnSpc>
                <a:spcPct val="150000"/>
              </a:lnSpc>
              <a:buFont typeface="Wingdings" pitchFamily="2" charset="2"/>
              <a:buChar char="q"/>
            </a:pPr>
            <a:r>
              <a:rPr lang="tr-TR" altLang="tr-TR" sz="1700" b="1" dirty="0">
                <a:latin typeface="Times New Roman" panose="02020603050405020304" pitchFamily="18" charset="0"/>
                <a:cs typeface="Times New Roman" panose="02020603050405020304" pitchFamily="18" charset="0"/>
              </a:rPr>
              <a:t>Yeni ve değişik durumlara kolay ve çabuk uyarlar.</a:t>
            </a:r>
          </a:p>
          <a:p>
            <a:pPr eaLnBrk="1" hangingPunct="1">
              <a:lnSpc>
                <a:spcPct val="150000"/>
              </a:lnSpc>
              <a:buFont typeface="Wingdings" pitchFamily="2" charset="2"/>
              <a:buChar char="q"/>
            </a:pPr>
            <a:r>
              <a:rPr lang="tr-TR" altLang="tr-TR" sz="1700" b="1" dirty="0">
                <a:latin typeface="Times New Roman" panose="02020603050405020304" pitchFamily="18" charset="0"/>
                <a:cs typeface="Times New Roman" panose="02020603050405020304" pitchFamily="18" charset="0"/>
              </a:rPr>
              <a:t>Sosyal etkinliklere katılmaktan hoşlanırlar.</a:t>
            </a:r>
          </a:p>
          <a:p>
            <a:pPr eaLnBrk="1" hangingPunct="1">
              <a:lnSpc>
                <a:spcPct val="150000"/>
              </a:lnSpc>
              <a:buFont typeface="Wingdings" pitchFamily="2" charset="2"/>
              <a:buChar char="q"/>
            </a:pPr>
            <a:r>
              <a:rPr lang="tr-TR" altLang="tr-TR" sz="1700" b="1" dirty="0">
                <a:latin typeface="Times New Roman" panose="02020603050405020304" pitchFamily="18" charset="0"/>
                <a:cs typeface="Times New Roman" panose="02020603050405020304" pitchFamily="18" charset="0"/>
              </a:rPr>
              <a:t>Duyarlıdırlar; empati yetenekleri gelişmiştir.</a:t>
            </a:r>
          </a:p>
          <a:p>
            <a:pPr eaLnBrk="1" hangingPunct="1">
              <a:lnSpc>
                <a:spcPct val="150000"/>
              </a:lnSpc>
              <a:buFont typeface="Wingdings" pitchFamily="2" charset="2"/>
              <a:buChar char="q"/>
            </a:pPr>
            <a:r>
              <a:rPr lang="tr-TR" altLang="tr-TR" sz="1700" b="1" dirty="0">
                <a:latin typeface="Times New Roman" panose="02020603050405020304" pitchFamily="18" charset="0"/>
                <a:cs typeface="Times New Roman" panose="02020603050405020304" pitchFamily="18" charset="0"/>
              </a:rPr>
              <a:t>Grup içinde lider olurlar.</a:t>
            </a:r>
          </a:p>
          <a:p>
            <a:pPr eaLnBrk="1" hangingPunct="1">
              <a:lnSpc>
                <a:spcPct val="150000"/>
              </a:lnSpc>
              <a:buFont typeface="Wingdings" pitchFamily="2" charset="2"/>
              <a:buChar char="q"/>
            </a:pPr>
            <a:r>
              <a:rPr lang="tr-TR" altLang="tr-TR" sz="1700" b="1" dirty="0">
                <a:latin typeface="Times New Roman" panose="02020603050405020304" pitchFamily="18" charset="0"/>
                <a:cs typeface="Times New Roman" panose="02020603050405020304" pitchFamily="18" charset="0"/>
              </a:rPr>
              <a:t>Grubun ilerisindedirler; yetişkinlerle iletişime girmeyi tercih ederler.</a:t>
            </a:r>
          </a:p>
          <a:p>
            <a:pPr eaLnBrk="1" hangingPunct="1">
              <a:lnSpc>
                <a:spcPct val="150000"/>
              </a:lnSpc>
              <a:buFont typeface="Wingdings" pitchFamily="2" charset="2"/>
              <a:buChar char="q"/>
            </a:pPr>
            <a:r>
              <a:rPr lang="tr-TR" altLang="tr-TR" sz="1700" b="1" dirty="0">
                <a:latin typeface="Times New Roman" panose="02020603050405020304" pitchFamily="18" charset="0"/>
                <a:cs typeface="Times New Roman" panose="02020603050405020304" pitchFamily="18" charset="0"/>
              </a:rPr>
              <a:t>Başkalarıyla kolayca işbirliği yaparlar.</a:t>
            </a:r>
          </a:p>
          <a:p>
            <a:pPr eaLnBrk="1" hangingPunct="1">
              <a:lnSpc>
                <a:spcPct val="150000"/>
              </a:lnSpc>
              <a:buFont typeface="Wingdings" pitchFamily="2" charset="2"/>
              <a:buChar char="q"/>
            </a:pPr>
            <a:r>
              <a:rPr lang="tr-TR" altLang="tr-TR" sz="1700" b="1" dirty="0">
                <a:latin typeface="Times New Roman" panose="02020603050405020304" pitchFamily="18" charset="0"/>
                <a:cs typeface="Times New Roman" panose="02020603050405020304" pitchFamily="18" charset="0"/>
              </a:rPr>
              <a:t>Genelde alçak gönüllüdürler; başkalarına yardım etmekten hoşlanırlar.</a:t>
            </a:r>
          </a:p>
          <a:p>
            <a:pPr eaLnBrk="1" hangingPunct="1">
              <a:lnSpc>
                <a:spcPct val="150000"/>
              </a:lnSpc>
              <a:buFont typeface="Wingdings" pitchFamily="2" charset="2"/>
              <a:buChar char="q"/>
            </a:pPr>
            <a:r>
              <a:rPr lang="tr-TR" altLang="tr-TR" sz="1700" b="1" dirty="0">
                <a:latin typeface="Times New Roman" panose="02020603050405020304" pitchFamily="18" charset="0"/>
                <a:cs typeface="Times New Roman" panose="02020603050405020304" pitchFamily="18" charset="0"/>
              </a:rPr>
              <a:t>Sınıf arkadaşları tarafından yeni fikir, bilgi kaynağı ve grup lideri olarak görülürler.</a:t>
            </a:r>
          </a:p>
          <a:p>
            <a:pPr eaLnBrk="1" hangingPunct="1">
              <a:lnSpc>
                <a:spcPct val="150000"/>
              </a:lnSpc>
              <a:buFont typeface="Wingdings" pitchFamily="2" charset="2"/>
              <a:buChar char="q"/>
            </a:pPr>
            <a:endParaRPr lang="tr-TR" altLang="tr-TR" sz="1700" b="1" dirty="0">
              <a:latin typeface="Times New Roman" panose="02020603050405020304" pitchFamily="18" charset="0"/>
              <a:cs typeface="Times New Roman" panose="02020603050405020304" pitchFamily="18" charset="0"/>
            </a:endParaRPr>
          </a:p>
          <a:p>
            <a:pPr eaLnBrk="1" hangingPunct="1">
              <a:lnSpc>
                <a:spcPct val="150000"/>
              </a:lnSpc>
            </a:pPr>
            <a:endParaRPr lang="tr-TR" altLang="tr-TR" sz="1700" b="1" dirty="0">
              <a:latin typeface="Times New Roman" panose="02020603050405020304" pitchFamily="18" charset="0"/>
              <a:cs typeface="Times New Roman" panose="02020603050405020304" pitchFamily="18" charset="0"/>
            </a:endParaRPr>
          </a:p>
          <a:p>
            <a:pPr eaLnBrk="1" hangingPunct="1">
              <a:lnSpc>
                <a:spcPct val="150000"/>
              </a:lnSpc>
            </a:pPr>
            <a:endParaRPr lang="tr-TR" altLang="tr-TR" sz="1700" b="1" dirty="0">
              <a:latin typeface="Times New Roman" panose="02020603050405020304" pitchFamily="18" charset="0"/>
              <a:cs typeface="Times New Roman" panose="02020603050405020304" pitchFamily="18" charset="0"/>
            </a:endParaRPr>
          </a:p>
        </p:txBody>
      </p:sp>
      <p:sp>
        <p:nvSpPr>
          <p:cNvPr id="31748" name="3 Slayt Numarası Yer Tutucusu"/>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03860EB-17E1-4868-892C-BCFE1B46C642}" type="slidenum">
              <a:rPr lang="en-US" altLang="tr-TR" sz="1400" smtClean="0">
                <a:latin typeface="Georgia" pitchFamily="18" charset="0"/>
                <a:ea typeface="ヒラギノ明朝 ProN W3"/>
                <a:cs typeface="ヒラギノ明朝 ProN W3"/>
                <a:sym typeface="Georgia" pitchFamily="18" charset="0"/>
              </a:rPr>
              <a:pPr/>
              <a:t>14</a:t>
            </a:fld>
            <a:endParaRPr lang="en-US" altLang="tr-TR" sz="1400">
              <a:latin typeface="Georgia" pitchFamily="18" charset="0"/>
              <a:ea typeface="ヒラギノ明朝 ProN W3"/>
              <a:cs typeface="ヒラギノ明朝 ProN W3"/>
              <a:sym typeface="Georgia" pitchFamily="18" charset="0"/>
            </a:endParaRPr>
          </a:p>
        </p:txBody>
      </p:sp>
      <p:sp>
        <p:nvSpPr>
          <p:cNvPr id="6" name="Dikdörtgen 5"/>
          <p:cNvSpPr/>
          <p:nvPr/>
        </p:nvSpPr>
        <p:spPr bwMode="auto">
          <a:xfrm flipV="1">
            <a:off x="0" y="1414371"/>
            <a:ext cx="9086704"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24753" t="14916" r="29335" b="18571"/>
          <a:stretch/>
        </p:blipFill>
        <p:spPr>
          <a:xfrm>
            <a:off x="107504" y="116632"/>
            <a:ext cx="1656184" cy="1296146"/>
          </a:xfrm>
          <a:prstGeom prst="rect">
            <a:avLst/>
          </a:prstGeom>
        </p:spPr>
      </p:pic>
    </p:spTree>
    <p:extLst>
      <p:ext uri="{BB962C8B-B14F-4D97-AF65-F5344CB8AC3E}">
        <p14:creationId xmlns:p14="http://schemas.microsoft.com/office/powerpoint/2010/main" val="73445380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23850" y="188914"/>
            <a:ext cx="8352235" cy="1728787"/>
          </a:xfrm>
        </p:spPr>
        <p:txBody>
          <a:bodyPr>
            <a:normAutofit/>
          </a:bodyPr>
          <a:lstStyle/>
          <a:p>
            <a:pPr algn="ctr" eaLnBrk="1" hangingPunct="1"/>
            <a:r>
              <a:rPr lang="tr-TR" altLang="tr-TR" sz="4000" dirty="0">
                <a:solidFill>
                  <a:srgbClr val="FF0000"/>
                </a:solidFill>
              </a:rPr>
              <a:t>Bazı üstün çocuklar çevresi tarafından fark edilmeyebilir.</a:t>
            </a:r>
          </a:p>
        </p:txBody>
      </p:sp>
      <p:sp>
        <p:nvSpPr>
          <p:cNvPr id="68611" name="Slayt Numarası Yer Tutucusu 1"/>
          <p:cNvSpPr>
            <a:spLocks noGrp="1"/>
          </p:cNvSpPr>
          <p:nvPr>
            <p:ph type="sldNum" sz="quarter" idx="12"/>
          </p:nvPr>
        </p:nvSpPr>
        <p:spPr>
          <a:xfrm>
            <a:off x="6553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3113918-8735-444A-92B1-1FDEFE71BEF6}" type="slidenum">
              <a:rPr lang="tr-TR" smtClean="0">
                <a:solidFill>
                  <a:srgbClr val="FEFFFF"/>
                </a:solidFill>
                <a:latin typeface="Century Gothic" pitchFamily="34" charset="0"/>
              </a:rPr>
              <a:pPr/>
              <a:t>15</a:t>
            </a:fld>
            <a:endParaRPr lang="tr-TR">
              <a:solidFill>
                <a:srgbClr val="FEFFFF"/>
              </a:solidFill>
              <a:latin typeface="Century Gothic" pitchFamily="34" charset="0"/>
            </a:endParaRPr>
          </a:p>
        </p:txBody>
      </p:sp>
      <p:pic>
        <p:nvPicPr>
          <p:cNvPr id="778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91" y="1989138"/>
            <a:ext cx="770572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5031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blinds(horizontal)">
                                      <p:cBhvr>
                                        <p:cTn id="7" dur="500"/>
                                        <p:tgtEl>
                                          <p:spTgt spid="77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7830"/>
                                        </p:tgtEl>
                                        <p:attrNameLst>
                                          <p:attrName>style.visibility</p:attrName>
                                        </p:attrNameLst>
                                      </p:cBhvr>
                                      <p:to>
                                        <p:strVal val="visible"/>
                                      </p:to>
                                    </p:set>
                                    <p:animEffect transition="in" filter="randombar(horizontal)">
                                      <p:cBhvr>
                                        <p:cTn id="12" dur="5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1187624" y="197591"/>
            <a:ext cx="7286561" cy="1146175"/>
          </a:xfrm>
        </p:spPr>
        <p:txBody>
          <a:bodyPr/>
          <a:lstStyle/>
          <a:p>
            <a:pPr algn="ctr" eaLnBrk="1" hangingPunct="1">
              <a:defRPr/>
            </a:pPr>
            <a:r>
              <a:rPr lang="tr-TR" sz="2800" b="1" dirty="0">
                <a:solidFill>
                  <a:srgbClr val="FF0000"/>
                </a:solidFill>
                <a:effectLst>
                  <a:outerShdw blurRad="38100" dist="38100" dir="2700000" algn="tl">
                    <a:srgbClr val="000000">
                      <a:alpha val="43137"/>
                    </a:srgbClr>
                  </a:outerShdw>
                </a:effectLst>
                <a:latin typeface="Verdana" pitchFamily="34" charset="0"/>
              </a:rPr>
              <a:t>Sosyal Alandaki Özellikleri</a:t>
            </a:r>
            <a:endParaRPr lang="tr-TR" sz="2800" dirty="0">
              <a:solidFill>
                <a:srgbClr val="FF0000"/>
              </a:solidFill>
              <a:effectLst>
                <a:outerShdw blurRad="38100" dist="38100" dir="2700000" algn="tl">
                  <a:srgbClr val="000000">
                    <a:alpha val="43137"/>
                  </a:srgbClr>
                </a:outerShdw>
              </a:effectLst>
              <a:latin typeface="Verdana" pitchFamily="34" charset="0"/>
            </a:endParaRPr>
          </a:p>
        </p:txBody>
      </p:sp>
      <p:sp>
        <p:nvSpPr>
          <p:cNvPr id="48131" name="2 İçerik Yer Tutucusu"/>
          <p:cNvSpPr>
            <a:spLocks noGrp="1"/>
          </p:cNvSpPr>
          <p:nvPr>
            <p:ph idx="1"/>
          </p:nvPr>
        </p:nvSpPr>
        <p:spPr>
          <a:xfrm>
            <a:off x="391375" y="1435636"/>
            <a:ext cx="7709017" cy="5017699"/>
          </a:xfrm>
        </p:spPr>
        <p:txBody>
          <a:bodyPr>
            <a:noAutofit/>
          </a:bodyPr>
          <a:lstStyle/>
          <a:p>
            <a:pPr eaLnBrk="1" hangingPunct="1">
              <a:lnSpc>
                <a:spcPct val="150000"/>
              </a:lnSpc>
              <a:buFont typeface="Wingdings" panose="05000000000000000000" pitchFamily="2" charset="2"/>
              <a:buChar char="Ø"/>
              <a:defRPr/>
            </a:pPr>
            <a:r>
              <a:rPr lang="tr-TR" altLang="tr-TR" sz="2000" b="1" dirty="0">
                <a:latin typeface="Times New Roman" panose="02020603050405020304" pitchFamily="18" charset="0"/>
                <a:cs typeface="Times New Roman" panose="02020603050405020304" pitchFamily="18" charset="0"/>
              </a:rPr>
              <a:t>Okula severek giderler, öğrenmeyi severler.</a:t>
            </a:r>
          </a:p>
          <a:p>
            <a:pPr eaLnBrk="1" hangingPunct="1">
              <a:lnSpc>
                <a:spcPct val="150000"/>
              </a:lnSpc>
              <a:buFont typeface="Wingdings" panose="05000000000000000000" pitchFamily="2" charset="2"/>
              <a:buChar char="Ø"/>
              <a:defRPr/>
            </a:pPr>
            <a:r>
              <a:rPr lang="tr-TR" altLang="tr-TR" sz="2000" b="1" dirty="0">
                <a:latin typeface="Times New Roman" panose="02020603050405020304" pitchFamily="18" charset="0"/>
                <a:cs typeface="Times New Roman" panose="02020603050405020304" pitchFamily="18" charset="0"/>
              </a:rPr>
              <a:t>Çalışkandırlar; amaçlarına ulaşmaktan ve  başarıdan zevk duyarlar.</a:t>
            </a:r>
          </a:p>
          <a:p>
            <a:pPr eaLnBrk="1" hangingPunct="1">
              <a:lnSpc>
                <a:spcPct val="150000"/>
              </a:lnSpc>
              <a:buFont typeface="Wingdings" panose="05000000000000000000" pitchFamily="2" charset="2"/>
              <a:buChar char="Ø"/>
              <a:defRPr/>
            </a:pPr>
            <a:r>
              <a:rPr lang="tr-TR" altLang="tr-TR" sz="2000" b="1" dirty="0">
                <a:latin typeface="Times New Roman" panose="02020603050405020304" pitchFamily="18" charset="0"/>
                <a:cs typeface="Times New Roman" panose="02020603050405020304" pitchFamily="18" charset="0"/>
              </a:rPr>
              <a:t>Azimli ve sabırlıdırlar.</a:t>
            </a:r>
          </a:p>
          <a:p>
            <a:pPr eaLnBrk="1" hangingPunct="1">
              <a:lnSpc>
                <a:spcPct val="150000"/>
              </a:lnSpc>
              <a:buFont typeface="Wingdings" panose="05000000000000000000" pitchFamily="2" charset="2"/>
              <a:buChar char="Ø"/>
              <a:defRPr/>
            </a:pPr>
            <a:r>
              <a:rPr lang="tr-TR" altLang="tr-TR" sz="2000" b="1" dirty="0">
                <a:latin typeface="Times New Roman" panose="02020603050405020304" pitchFamily="18" charset="0"/>
                <a:cs typeface="Times New Roman" panose="02020603050405020304" pitchFamily="18" charset="0"/>
              </a:rPr>
              <a:t>Sorumluluk duyguları gelişmiştir. Sorumluluk  almayı çok ister ve bunu yerine getirmekten hoşlanırlar.</a:t>
            </a:r>
          </a:p>
          <a:p>
            <a:pPr eaLnBrk="1" hangingPunct="1">
              <a:lnSpc>
                <a:spcPct val="150000"/>
              </a:lnSpc>
              <a:buFont typeface="Wingdings" panose="05000000000000000000" pitchFamily="2" charset="2"/>
              <a:buChar char="Ø"/>
              <a:defRPr/>
            </a:pPr>
            <a:r>
              <a:rPr lang="tr-TR" altLang="tr-TR" sz="2000" b="1" dirty="0">
                <a:latin typeface="Times New Roman" panose="02020603050405020304" pitchFamily="18" charset="0"/>
                <a:cs typeface="Times New Roman" panose="02020603050405020304" pitchFamily="18" charset="0"/>
              </a:rPr>
              <a:t>Espri yetenekleri vardır; fıkra anlatmaktan hoşlanırlar.</a:t>
            </a:r>
          </a:p>
          <a:p>
            <a:pPr eaLnBrk="1" hangingPunct="1">
              <a:lnSpc>
                <a:spcPct val="150000"/>
              </a:lnSpc>
              <a:buFont typeface="Wingdings" panose="05000000000000000000" pitchFamily="2" charset="2"/>
              <a:buChar char="Ø"/>
              <a:defRPr/>
            </a:pPr>
            <a:r>
              <a:rPr lang="tr-TR" altLang="tr-TR" sz="2000" b="1" dirty="0">
                <a:latin typeface="Times New Roman" panose="02020603050405020304" pitchFamily="18" charset="0"/>
                <a:cs typeface="Times New Roman" panose="02020603050405020304" pitchFamily="18" charset="0"/>
              </a:rPr>
              <a:t>Yaratıcı öyküler anlatır ya da yazarlar.</a:t>
            </a:r>
          </a:p>
          <a:p>
            <a:pPr eaLnBrk="1" hangingPunct="1">
              <a:lnSpc>
                <a:spcPct val="150000"/>
              </a:lnSpc>
              <a:buFont typeface="Wingdings" panose="05000000000000000000" pitchFamily="2" charset="2"/>
              <a:buChar char="Ø"/>
              <a:defRPr/>
            </a:pPr>
            <a:r>
              <a:rPr lang="tr-TR" altLang="tr-TR" sz="2000" b="1" dirty="0">
                <a:latin typeface="Times New Roman" panose="02020603050405020304" pitchFamily="18" charset="0"/>
                <a:cs typeface="Times New Roman" panose="02020603050405020304" pitchFamily="18" charset="0"/>
              </a:rPr>
              <a:t>Değişik konularda okur ve zor metinleri okumaktan keyif alırlar.</a:t>
            </a:r>
          </a:p>
          <a:p>
            <a:pPr eaLnBrk="1" hangingPunct="1">
              <a:lnSpc>
                <a:spcPct val="150000"/>
              </a:lnSpc>
              <a:buFont typeface="Wingdings" pitchFamily="2" charset="2"/>
              <a:buChar char="q"/>
              <a:defRPr/>
            </a:pPr>
            <a:endParaRPr lang="tr-TR" altLang="tr-TR" sz="2000" b="1" dirty="0">
              <a:latin typeface="Times New Roman" panose="02020603050405020304" pitchFamily="18" charset="0"/>
              <a:cs typeface="Times New Roman" panose="02020603050405020304" pitchFamily="18" charset="0"/>
            </a:endParaRPr>
          </a:p>
          <a:p>
            <a:pPr eaLnBrk="1" hangingPunct="1">
              <a:lnSpc>
                <a:spcPct val="150000"/>
              </a:lnSpc>
              <a:defRPr/>
            </a:pPr>
            <a:endParaRPr lang="tr-TR" sz="2000" b="1" dirty="0">
              <a:latin typeface="Times New Roman" panose="02020603050405020304" pitchFamily="18" charset="0"/>
              <a:cs typeface="Times New Roman" panose="02020603050405020304" pitchFamily="18" charset="0"/>
            </a:endParaRPr>
          </a:p>
          <a:p>
            <a:pPr eaLnBrk="1" hangingPunct="1">
              <a:lnSpc>
                <a:spcPct val="150000"/>
              </a:lnSpc>
              <a:defRPr/>
            </a:pPr>
            <a:endParaRPr lang="tr-TR" sz="2000" b="1" dirty="0">
              <a:latin typeface="Times New Roman" panose="02020603050405020304" pitchFamily="18" charset="0"/>
              <a:cs typeface="Times New Roman" panose="02020603050405020304" pitchFamily="18" charset="0"/>
            </a:endParaRPr>
          </a:p>
        </p:txBody>
      </p:sp>
      <p:sp>
        <p:nvSpPr>
          <p:cNvPr id="6" name="Dikdörtgen 5"/>
          <p:cNvSpPr/>
          <p:nvPr/>
        </p:nvSpPr>
        <p:spPr bwMode="auto">
          <a:xfrm>
            <a:off x="13753" y="1412778"/>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24753" t="14916" r="29335" b="18571"/>
          <a:stretch/>
        </p:blipFill>
        <p:spPr>
          <a:xfrm>
            <a:off x="107504" y="116632"/>
            <a:ext cx="1656184" cy="1296146"/>
          </a:xfrm>
          <a:prstGeom prst="rect">
            <a:avLst/>
          </a:prstGeom>
        </p:spPr>
      </p:pic>
    </p:spTree>
    <p:extLst>
      <p:ext uri="{BB962C8B-B14F-4D97-AF65-F5344CB8AC3E}">
        <p14:creationId xmlns:p14="http://schemas.microsoft.com/office/powerpoint/2010/main" val="203272020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7504" y="116633"/>
            <a:ext cx="7488832" cy="1368151"/>
          </a:xfrm>
        </p:spPr>
        <p:txBody>
          <a:bodyPr>
            <a:normAutofit/>
          </a:bodyPr>
          <a:lstStyle/>
          <a:p>
            <a:pPr algn="ctr" eaLnBrk="1" fontAlgn="auto" hangingPunct="1">
              <a:spcAft>
                <a:spcPts val="0"/>
              </a:spcAft>
              <a:defRPr/>
            </a:pPr>
            <a:r>
              <a:rPr lang="tr-TR" sz="4000" dirty="0">
                <a:solidFill>
                  <a:srgbClr val="FF0000"/>
                </a:solidFill>
              </a:rPr>
              <a:t>Bazı üstün çocukların akademik başarıları düşük de olabilir. </a:t>
            </a:r>
          </a:p>
        </p:txBody>
      </p:sp>
      <p:sp>
        <p:nvSpPr>
          <p:cNvPr id="74755" name="Slayt Numarası Yer Tutucusu 1"/>
          <p:cNvSpPr>
            <a:spLocks noGrp="1"/>
          </p:cNvSpPr>
          <p:nvPr>
            <p:ph type="sldNum" sz="quarter" idx="12"/>
          </p:nvPr>
        </p:nvSpPr>
        <p:spPr>
          <a:xfrm>
            <a:off x="6553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28C63F5-FE44-4F5B-A4D4-3D89EAAE0B99}" type="slidenum">
              <a:rPr lang="tr-TR" smtClean="0">
                <a:solidFill>
                  <a:srgbClr val="FEFFFF"/>
                </a:solidFill>
                <a:latin typeface="Century Gothic" pitchFamily="34" charset="0"/>
              </a:rPr>
              <a:pPr/>
              <a:t>17</a:t>
            </a:fld>
            <a:endParaRPr lang="tr-TR">
              <a:solidFill>
                <a:srgbClr val="FEFFFF"/>
              </a:solidFill>
              <a:latin typeface="Century Gothic" pitchFamily="34" charset="0"/>
            </a:endParaRPr>
          </a:p>
        </p:txBody>
      </p:sp>
      <p:pic>
        <p:nvPicPr>
          <p:cNvPr id="39939" name="Picture 3" descr="okulu-uzatm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69301"/>
            <a:ext cx="7632848" cy="496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7206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5" presetClass="entr" presetSubtype="0" fill="hold" nodeType="afterEffect">
                                  <p:stCondLst>
                                    <p:cond delay="0"/>
                                  </p:stCondLst>
                                  <p:childTnLst>
                                    <p:set>
                                      <p:cBhvr>
                                        <p:cTn id="11" dur="1" fill="hold">
                                          <p:stCondLst>
                                            <p:cond delay="0"/>
                                          </p:stCondLst>
                                        </p:cTn>
                                        <p:tgtEl>
                                          <p:spTgt spid="39939"/>
                                        </p:tgtEl>
                                        <p:attrNameLst>
                                          <p:attrName>style.visibility</p:attrName>
                                        </p:attrNameLst>
                                      </p:cBhvr>
                                      <p:to>
                                        <p:strVal val="visible"/>
                                      </p:to>
                                    </p:set>
                                    <p:anim calcmode="lin" valueType="num">
                                      <p:cBhvr>
                                        <p:cTn id="12" dur="1000" fill="hold"/>
                                        <p:tgtEl>
                                          <p:spTgt spid="39939"/>
                                        </p:tgtEl>
                                        <p:attrNameLst>
                                          <p:attrName>ppt_w</p:attrName>
                                        </p:attrNameLst>
                                      </p:cBhvr>
                                      <p:tavLst>
                                        <p:tav tm="0">
                                          <p:val>
                                            <p:strVal val="#ppt_w*0.70"/>
                                          </p:val>
                                        </p:tav>
                                        <p:tav tm="100000">
                                          <p:val>
                                            <p:strVal val="#ppt_w"/>
                                          </p:val>
                                        </p:tav>
                                      </p:tavLst>
                                    </p:anim>
                                    <p:anim calcmode="lin" valueType="num">
                                      <p:cBhvr>
                                        <p:cTn id="13" dur="1000" fill="hold"/>
                                        <p:tgtEl>
                                          <p:spTgt spid="39939"/>
                                        </p:tgtEl>
                                        <p:attrNameLst>
                                          <p:attrName>ppt_h</p:attrName>
                                        </p:attrNameLst>
                                      </p:cBhvr>
                                      <p:tavLst>
                                        <p:tav tm="0">
                                          <p:val>
                                            <p:strVal val="#ppt_h"/>
                                          </p:val>
                                        </p:tav>
                                        <p:tav tm="100000">
                                          <p:val>
                                            <p:strVal val="#ppt_h"/>
                                          </p:val>
                                        </p:tav>
                                      </p:tavLst>
                                    </p:anim>
                                    <p:animEffect transition="in" filter="fade">
                                      <p:cBhvr>
                                        <p:cTn id="14" dur="1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188640"/>
            <a:ext cx="8291513" cy="1143000"/>
          </a:xfrm>
        </p:spPr>
        <p:txBody>
          <a:bodyPr>
            <a:normAutofit/>
          </a:bodyPr>
          <a:lstStyle/>
          <a:p>
            <a:pPr eaLnBrk="1" fontAlgn="auto" hangingPunct="1">
              <a:spcAft>
                <a:spcPts val="0"/>
              </a:spcAft>
              <a:defRPr/>
            </a:pPr>
            <a:r>
              <a:rPr lang="tr-TR" sz="3200" b="1" i="1" dirty="0">
                <a:solidFill>
                  <a:srgbClr val="FF0000"/>
                </a:solidFill>
              </a:rPr>
              <a:t>Müzik Alanındaki Yetenek Özellikleri:</a:t>
            </a:r>
            <a:br>
              <a:rPr lang="tr-TR" sz="3200" dirty="0">
                <a:solidFill>
                  <a:srgbClr val="FF0000"/>
                </a:solidFill>
              </a:rPr>
            </a:br>
            <a:endParaRPr lang="tr-TR"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483768" y="862160"/>
            <a:ext cx="5616623" cy="5661247"/>
          </a:xfrm>
        </p:spPr>
        <p:txBody>
          <a:bodyPr>
            <a:noAutofit/>
          </a:bodyPr>
          <a:lstStyle/>
          <a:p>
            <a:pPr marL="395478" indent="-285750"/>
            <a:r>
              <a:rPr lang="tr-TR" b="1" dirty="0">
                <a:latin typeface="Times New Roman" panose="02020603050405020304" pitchFamily="18" charset="0"/>
                <a:cs typeface="Times New Roman" panose="02020603050405020304" pitchFamily="18" charset="0"/>
              </a:rPr>
              <a:t>Ritim ve melodiye diğer çocuklardan fazla tepkide bulunur.</a:t>
            </a:r>
          </a:p>
          <a:p>
            <a:pPr marL="395478" indent="-285750"/>
            <a:r>
              <a:rPr lang="tr-TR" b="1" dirty="0">
                <a:latin typeface="Times New Roman" panose="02020603050405020304" pitchFamily="18" charset="0"/>
                <a:cs typeface="Times New Roman" panose="02020603050405020304" pitchFamily="18" charset="0"/>
              </a:rPr>
              <a:t>Müzikle çok ilgilidir. Nerede müzik etkinliği varsa ona katılmak ister.</a:t>
            </a:r>
          </a:p>
          <a:p>
            <a:pPr marL="395478" indent="-285750"/>
            <a:r>
              <a:rPr lang="tr-TR" b="1" dirty="0">
                <a:latin typeface="Times New Roman" panose="02020603050405020304" pitchFamily="18" charset="0"/>
                <a:cs typeface="Times New Roman" panose="02020603050405020304" pitchFamily="18" charset="0"/>
              </a:rPr>
              <a:t>Müzik parçaları yapmaya büyük istek ve çaba gösterir.</a:t>
            </a:r>
          </a:p>
          <a:p>
            <a:pPr marL="395478" indent="-285750"/>
            <a:r>
              <a:rPr lang="tr-TR" b="1" dirty="0">
                <a:latin typeface="Times New Roman" panose="02020603050405020304" pitchFamily="18" charset="0"/>
                <a:cs typeface="Times New Roman" panose="02020603050405020304" pitchFamily="18" charset="0"/>
              </a:rPr>
              <a:t> Başkaları ile şarkı söylerken onlara uymaktan hoşlanır.</a:t>
            </a:r>
          </a:p>
          <a:p>
            <a:pPr marL="395478" indent="-285750"/>
            <a:r>
              <a:rPr lang="tr-TR" b="1" dirty="0">
                <a:latin typeface="Times New Roman" panose="02020603050405020304" pitchFamily="18" charset="0"/>
                <a:cs typeface="Times New Roman" panose="02020603050405020304" pitchFamily="18" charset="0"/>
              </a:rPr>
              <a:t>Yaşıtlarına, duygu ve düşüncelerini anlatmak için sık sık müziği araç olarak kullanır.</a:t>
            </a:r>
          </a:p>
          <a:p>
            <a:pPr marL="395478" indent="-285750"/>
            <a:r>
              <a:rPr lang="tr-TR" b="1" dirty="0">
                <a:latin typeface="Times New Roman" panose="02020603050405020304" pitchFamily="18" charset="0"/>
                <a:cs typeface="Times New Roman" panose="02020603050405020304" pitchFamily="18" charset="0"/>
              </a:rPr>
              <a:t>Çeşitli müzik aletleri ile ilgilenir, onları çalmayı dener.</a:t>
            </a:r>
          </a:p>
          <a:p>
            <a:pPr marL="395478" indent="-285750"/>
            <a:r>
              <a:rPr lang="tr-TR" b="1" dirty="0">
                <a:latin typeface="Times New Roman" panose="02020603050405020304" pitchFamily="18" charset="0"/>
                <a:cs typeface="Times New Roman" panose="02020603050405020304" pitchFamily="18" charset="0"/>
              </a:rPr>
              <a:t>Dinlediği müzik parçasını kısa zamanda öğrenir, anlamlı ve uygun şekilde söyleyebilir.</a:t>
            </a:r>
          </a:p>
        </p:txBody>
      </p:sp>
      <p:pic>
        <p:nvPicPr>
          <p:cNvPr id="5" name="Picture 4" descr="vaše-dijet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862160"/>
            <a:ext cx="2627784" cy="523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4268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3528" y="116632"/>
            <a:ext cx="8362950" cy="936402"/>
          </a:xfrm>
        </p:spPr>
        <p:txBody>
          <a:bodyPr>
            <a:normAutofit/>
          </a:bodyPr>
          <a:lstStyle/>
          <a:p>
            <a:pPr algn="ctr" eaLnBrk="1" fontAlgn="auto" hangingPunct="1">
              <a:spcAft>
                <a:spcPts val="0"/>
              </a:spcAft>
              <a:defRPr/>
            </a:pPr>
            <a:r>
              <a:rPr lang="tr-TR" sz="3200" b="1" i="1" dirty="0">
                <a:solidFill>
                  <a:srgbClr val="FF0000"/>
                </a:solidFill>
              </a:rPr>
              <a:t>Resim Alanındaki Yetenek Özellikleri</a:t>
            </a:r>
            <a:endParaRPr lang="tr-TR" sz="3200" dirty="0">
              <a:solidFill>
                <a:srgbClr val="FF0000"/>
              </a:solidFill>
            </a:endParaRPr>
          </a:p>
        </p:txBody>
      </p:sp>
      <p:pic>
        <p:nvPicPr>
          <p:cNvPr id="43013" name="Picture 5" descr="Yaratıcı Çocu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688"/>
            <a:ext cx="2843808" cy="62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2574032" y="1196752"/>
            <a:ext cx="6382222" cy="4401205"/>
          </a:xfrm>
          <a:prstGeom prst="rect">
            <a:avLst/>
          </a:prstGeom>
          <a:noFill/>
        </p:spPr>
        <p:txBody>
          <a:bodyPr wrap="square">
            <a:spAutoFit/>
          </a:bodyPr>
          <a:lstStyle/>
          <a:p>
            <a:pPr marL="285750" indent="-285750">
              <a:buClr>
                <a:srgbClr val="00B050"/>
              </a:buClr>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Çeşitli konularda çizimler yapar.</a:t>
            </a:r>
          </a:p>
          <a:p>
            <a:pPr marL="285750" indent="-285750">
              <a:buClr>
                <a:srgbClr val="00B050"/>
              </a:buClr>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Resimlere derinlik verir ve parçalar arasında uygun oranlar kullanır.</a:t>
            </a:r>
          </a:p>
          <a:p>
            <a:pPr marL="285750" indent="-285750">
              <a:buClr>
                <a:srgbClr val="00B050"/>
              </a:buClr>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Resim çalışmalarını ciddiye alır ve resim yapmaktan haz duyar.</a:t>
            </a:r>
          </a:p>
          <a:p>
            <a:pPr marL="285750" indent="-285750">
              <a:buClr>
                <a:srgbClr val="00B050"/>
              </a:buClr>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Resim yapma, çizme ve boyama için çok zaman harcar.</a:t>
            </a:r>
          </a:p>
          <a:p>
            <a:pPr marL="285750" indent="-285750">
              <a:buClr>
                <a:srgbClr val="00B050"/>
              </a:buClr>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Resmi kendi yaşantılarını ve duygularını ifade etmek için başarılı olarak kullanır.</a:t>
            </a:r>
          </a:p>
          <a:p>
            <a:pPr marL="285750" indent="-285750">
              <a:buClr>
                <a:srgbClr val="00B050"/>
              </a:buClr>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Diğer insanların, sanat-resim çalışmalarına ilgi duyar.</a:t>
            </a:r>
          </a:p>
          <a:p>
            <a:pPr marL="285750" indent="-285750">
              <a:buClr>
                <a:srgbClr val="00B050"/>
              </a:buClr>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Çamurdan, sabundan, </a:t>
            </a:r>
            <a:r>
              <a:rPr lang="tr-TR" sz="2000" b="1" dirty="0" err="1">
                <a:latin typeface="Times New Roman" panose="02020603050405020304" pitchFamily="18" charset="0"/>
                <a:cs typeface="Times New Roman" panose="02020603050405020304" pitchFamily="18" charset="0"/>
              </a:rPr>
              <a:t>v.b</a:t>
            </a:r>
            <a:r>
              <a:rPr lang="tr-TR" sz="2000" b="1" dirty="0">
                <a:latin typeface="Times New Roman" panose="02020603050405020304" pitchFamily="18" charset="0"/>
                <a:cs typeface="Times New Roman" panose="02020603050405020304" pitchFamily="18" charset="0"/>
              </a:rPr>
              <a:t>. yumuşak gereçlerle üç boyutlu şeyler yapmaya özel ilgi gösterir.</a:t>
            </a:r>
          </a:p>
          <a:p>
            <a:pPr fontAlgn="auto">
              <a:spcBef>
                <a:spcPts val="0"/>
              </a:spcBef>
              <a:spcAft>
                <a:spcPts val="0"/>
              </a:spcAft>
              <a:defRPr/>
            </a:pPr>
            <a:br>
              <a:rPr lang="tr-TR" sz="2000" b="1" dirty="0">
                <a:latin typeface="Times New Roman" panose="02020603050405020304" pitchFamily="18" charset="0"/>
                <a:cs typeface="Times New Roman" panose="02020603050405020304" pitchFamily="18" charset="0"/>
              </a:rPr>
            </a:b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9767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
                                          </p:val>
                                        </p:tav>
                                        <p:tav tm="100000">
                                          <p:val>
                                            <p:strVal val="#ppt_x"/>
                                          </p:val>
                                        </p:tav>
                                      </p:tavLst>
                                    </p:anim>
                                    <p:anim calcmode="lin" valueType="num">
                                      <p:cBhvr>
                                        <p:cTn id="9" dur="900" decel="100000" fill="hold"/>
                                        <p:tgtEl>
                                          <p:spTgt spid="430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010"/>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42" presetClass="entr" presetSubtype="0" fill="hold" nodeType="afterEffect">
                                  <p:stCondLst>
                                    <p:cond delay="0"/>
                                  </p:stCondLst>
                                  <p:childTnLst>
                                    <p:set>
                                      <p:cBhvr>
                                        <p:cTn id="13" dur="1" fill="hold">
                                          <p:stCondLst>
                                            <p:cond delay="0"/>
                                          </p:stCondLst>
                                        </p:cTn>
                                        <p:tgtEl>
                                          <p:spTgt spid="43013"/>
                                        </p:tgtEl>
                                        <p:attrNameLst>
                                          <p:attrName>style.visibility</p:attrName>
                                        </p:attrNameLst>
                                      </p:cBhvr>
                                      <p:to>
                                        <p:strVal val="visible"/>
                                      </p:to>
                                    </p:set>
                                    <p:animEffect transition="in" filter="fade">
                                      <p:cBhvr>
                                        <p:cTn id="14" dur="1000"/>
                                        <p:tgtEl>
                                          <p:spTgt spid="43013"/>
                                        </p:tgtEl>
                                      </p:cBhvr>
                                    </p:animEffect>
                                    <p:anim calcmode="lin" valueType="num">
                                      <p:cBhvr>
                                        <p:cTn id="15" dur="1000" fill="hold"/>
                                        <p:tgtEl>
                                          <p:spTgt spid="43013"/>
                                        </p:tgtEl>
                                        <p:attrNameLst>
                                          <p:attrName>ppt_x</p:attrName>
                                        </p:attrNameLst>
                                      </p:cBhvr>
                                      <p:tavLst>
                                        <p:tav tm="0">
                                          <p:val>
                                            <p:strVal val="#ppt_x"/>
                                          </p:val>
                                        </p:tav>
                                        <p:tav tm="100000">
                                          <p:val>
                                            <p:strVal val="#ppt_x"/>
                                          </p:val>
                                        </p:tav>
                                      </p:tavLst>
                                    </p:anim>
                                    <p:anim calcmode="lin" valueType="num">
                                      <p:cBhvr>
                                        <p:cTn id="16" dur="1000" fill="hold"/>
                                        <p:tgtEl>
                                          <p:spTgt spid="430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t> </a:t>
            </a:r>
          </a:p>
        </p:txBody>
      </p:sp>
      <p:sp>
        <p:nvSpPr>
          <p:cNvPr id="2" name="İçerik Yer Tutucusu 1"/>
          <p:cNvSpPr>
            <a:spLocks noGrp="1"/>
          </p:cNvSpPr>
          <p:nvPr>
            <p:ph idx="1"/>
          </p:nvPr>
        </p:nvSpPr>
        <p:spPr>
          <a:xfrm>
            <a:off x="755575" y="1124744"/>
            <a:ext cx="6631823" cy="4608513"/>
          </a:xfrm>
        </p:spPr>
        <p:txBody>
          <a:bodyPr>
            <a:normAutofit/>
          </a:bodyPr>
          <a:lstStyle/>
          <a:p>
            <a:pPr marL="109728" indent="0" algn="ctr">
              <a:buNone/>
            </a:pPr>
            <a:r>
              <a:rPr lang="tr-TR" sz="3200" b="1" u="sng" dirty="0">
                <a:solidFill>
                  <a:srgbClr val="FF0000"/>
                </a:solidFill>
                <a:latin typeface="Times New Roman" panose="02020603050405020304" pitchFamily="18" charset="0"/>
                <a:cs typeface="Times New Roman" panose="02020603050405020304" pitchFamily="18" charset="0"/>
              </a:rPr>
              <a:t>Sunum Başlıkları:</a:t>
            </a:r>
          </a:p>
          <a:p>
            <a:pPr marL="109728" indent="0">
              <a:buNone/>
            </a:pPr>
            <a:endParaRPr lang="tr-TR" sz="3200" u="sng" dirty="0">
              <a:latin typeface="Times New Roman" panose="02020603050405020304" pitchFamily="18" charset="0"/>
              <a:cs typeface="Times New Roman" panose="02020603050405020304" pitchFamily="18" charset="0"/>
            </a:endParaRPr>
          </a:p>
          <a:p>
            <a:r>
              <a:rPr lang="tr-TR" sz="3200" dirty="0">
                <a:latin typeface="Times New Roman" panose="02020603050405020304" pitchFamily="18" charset="0"/>
                <a:cs typeface="Times New Roman" panose="02020603050405020304" pitchFamily="18" charset="0"/>
              </a:rPr>
              <a:t>BİLSEM Nedir? Ne Değildir? </a:t>
            </a:r>
          </a:p>
          <a:p>
            <a:r>
              <a:rPr lang="tr-TR" sz="3200" dirty="0">
                <a:latin typeface="Times New Roman" panose="02020603050405020304" pitchFamily="18" charset="0"/>
                <a:cs typeface="Times New Roman" panose="02020603050405020304" pitchFamily="18" charset="0"/>
              </a:rPr>
              <a:t>Bilsem program Basamakları</a:t>
            </a:r>
          </a:p>
          <a:p>
            <a:r>
              <a:rPr lang="tr-TR" sz="3200" dirty="0">
                <a:latin typeface="Times New Roman" panose="02020603050405020304" pitchFamily="18" charset="0"/>
                <a:cs typeface="Times New Roman" panose="02020603050405020304" pitchFamily="18" charset="0"/>
              </a:rPr>
              <a:t>Özel Yetenekli Bireylerin Özellikleri</a:t>
            </a:r>
          </a:p>
          <a:p>
            <a:r>
              <a:rPr lang="tr-TR" sz="3200" dirty="0">
                <a:latin typeface="Times New Roman" panose="02020603050405020304" pitchFamily="18" charset="0"/>
                <a:cs typeface="Times New Roman" panose="02020603050405020304" pitchFamily="18" charset="0"/>
              </a:rPr>
              <a:t>Tanılama Süreci </a:t>
            </a:r>
          </a:p>
          <a:p>
            <a:pPr marL="109728" indent="0">
              <a:buNone/>
            </a:pPr>
            <a:endParaRPr lang="tr-TR" sz="3200" dirty="0">
              <a:latin typeface="Times New Roman" panose="02020603050405020304" pitchFamily="18" charset="0"/>
              <a:cs typeface="Times New Roman" panose="02020603050405020304" pitchFamily="18" charset="0"/>
            </a:endParaRPr>
          </a:p>
          <a:p>
            <a:endParaRPr lang="tr-TR" sz="3200" dirty="0">
              <a:latin typeface="Times New Roman" panose="02020603050405020304" pitchFamily="18" charset="0"/>
              <a:cs typeface="Times New Roman" panose="02020603050405020304" pitchFamily="18" charset="0"/>
            </a:endParaRPr>
          </a:p>
          <a:p>
            <a:endParaRPr lang="tr-TR" sz="3200" u="sng" dirty="0">
              <a:latin typeface="Times New Roman" panose="02020603050405020304" pitchFamily="18" charset="0"/>
              <a:cs typeface="Times New Roman" panose="02020603050405020304" pitchFamily="18" charset="0"/>
            </a:endParaRPr>
          </a:p>
          <a:p>
            <a:endParaRPr lang="tr-TR" sz="3200" u="sng" dirty="0">
              <a:latin typeface="Times New Roman" panose="02020603050405020304" pitchFamily="18" charset="0"/>
              <a:cs typeface="Times New Roman" panose="02020603050405020304" pitchFamily="18" charset="0"/>
            </a:endParaRPr>
          </a:p>
          <a:p>
            <a:endParaRPr lang="tr-TR" sz="3200" u="sng" dirty="0">
              <a:latin typeface="Times New Roman" panose="02020603050405020304" pitchFamily="18" charset="0"/>
              <a:cs typeface="Times New Roman" panose="02020603050405020304" pitchFamily="18" charset="0"/>
            </a:endParaRPr>
          </a:p>
          <a:p>
            <a:endParaRPr lang="tr-TR" sz="3200" u="sng"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01EFA097-8339-48F6-A8B3-1CDCA9DB7F24}"/>
              </a:ext>
            </a:extLst>
          </p:cNvPr>
          <p:cNvPicPr>
            <a:picLocks noChangeAspect="1"/>
          </p:cNvPicPr>
          <p:nvPr/>
        </p:nvPicPr>
        <p:blipFill rotWithShape="1">
          <a:blip r:embed="rId2">
            <a:extLst>
              <a:ext uri="{28A0092B-C50C-407E-A947-70E740481C1C}">
                <a14:useLocalDpi xmlns:a14="http://schemas.microsoft.com/office/drawing/2010/main" val="0"/>
              </a:ext>
            </a:extLst>
          </a:blip>
          <a:srcRect l="24753" t="14916" r="29335" b="18571"/>
          <a:stretch/>
        </p:blipFill>
        <p:spPr>
          <a:xfrm>
            <a:off x="179512" y="476672"/>
            <a:ext cx="1872208" cy="1728192"/>
          </a:xfrm>
          <a:prstGeom prst="rect">
            <a:avLst/>
          </a:prstGeom>
        </p:spPr>
      </p:pic>
    </p:spTree>
    <p:extLst>
      <p:ext uri="{BB962C8B-B14F-4D97-AF65-F5344CB8AC3E}">
        <p14:creationId xmlns:p14="http://schemas.microsoft.com/office/powerpoint/2010/main" val="3770721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a:grpSpLocks/>
          </p:cNvGrpSpPr>
          <p:nvPr/>
        </p:nvGrpSpPr>
        <p:grpSpPr bwMode="auto">
          <a:xfrm>
            <a:off x="149225" y="300038"/>
            <a:ext cx="649288" cy="1152525"/>
            <a:chOff x="153987" y="401488"/>
            <a:chExt cx="649287" cy="1152525"/>
          </a:xfrm>
        </p:grpSpPr>
        <p:pic>
          <p:nvPicPr>
            <p:cNvPr id="6" name="Oval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987" y="401488"/>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1"/>
            <p:cNvSpPr txBox="1">
              <a:spLocks noChangeArrowheads="1"/>
            </p:cNvSpPr>
            <p:nvPr/>
          </p:nvSpPr>
          <p:spPr bwMode="auto">
            <a:xfrm>
              <a:off x="331786" y="509439"/>
              <a:ext cx="293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P</a:t>
              </a:r>
            </a:p>
          </p:txBody>
        </p:sp>
      </p:grpSp>
      <p:grpSp>
        <p:nvGrpSpPr>
          <p:cNvPr id="4" name="Grup 2"/>
          <p:cNvGrpSpPr>
            <a:grpSpLocks/>
          </p:cNvGrpSpPr>
          <p:nvPr/>
        </p:nvGrpSpPr>
        <p:grpSpPr bwMode="auto">
          <a:xfrm>
            <a:off x="771525" y="409575"/>
            <a:ext cx="649288" cy="1152525"/>
            <a:chOff x="331788" y="1268413"/>
            <a:chExt cx="649287" cy="1152525"/>
          </a:xfrm>
        </p:grpSpPr>
        <p:pic>
          <p:nvPicPr>
            <p:cNvPr id="9" name="Oval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788" y="1268413"/>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7"/>
            <p:cNvSpPr txBox="1">
              <a:spLocks noChangeArrowheads="1"/>
            </p:cNvSpPr>
            <p:nvPr/>
          </p:nvSpPr>
          <p:spPr bwMode="auto">
            <a:xfrm>
              <a:off x="469900" y="1379538"/>
              <a:ext cx="295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A</a:t>
              </a:r>
            </a:p>
          </p:txBody>
        </p:sp>
      </p:grpSp>
      <p:grpSp>
        <p:nvGrpSpPr>
          <p:cNvPr id="5" name="Grup 4"/>
          <p:cNvGrpSpPr>
            <a:grpSpLocks/>
          </p:cNvGrpSpPr>
          <p:nvPr/>
        </p:nvGrpSpPr>
        <p:grpSpPr bwMode="auto">
          <a:xfrm>
            <a:off x="2079625" y="409575"/>
            <a:ext cx="647700" cy="1177925"/>
            <a:chOff x="2418050" y="387350"/>
            <a:chExt cx="647700" cy="1177925"/>
          </a:xfrm>
        </p:grpSpPr>
        <p:pic>
          <p:nvPicPr>
            <p:cNvPr id="12" name="Oval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8050" y="387350"/>
              <a:ext cx="6477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etin kutusu 8"/>
            <p:cNvSpPr txBox="1">
              <a:spLocks noChangeArrowheads="1"/>
            </p:cNvSpPr>
            <p:nvPr/>
          </p:nvSpPr>
          <p:spPr bwMode="auto">
            <a:xfrm>
              <a:off x="2595056" y="498474"/>
              <a:ext cx="293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L</a:t>
              </a:r>
            </a:p>
          </p:txBody>
        </p:sp>
      </p:grpSp>
      <p:grpSp>
        <p:nvGrpSpPr>
          <p:cNvPr id="8" name="Grup 3"/>
          <p:cNvGrpSpPr>
            <a:grpSpLocks/>
          </p:cNvGrpSpPr>
          <p:nvPr/>
        </p:nvGrpSpPr>
        <p:grpSpPr bwMode="auto">
          <a:xfrm>
            <a:off x="1414463" y="300038"/>
            <a:ext cx="638175" cy="1152525"/>
            <a:chOff x="1779875" y="360507"/>
            <a:chExt cx="638175" cy="1152525"/>
          </a:xfrm>
        </p:grpSpPr>
        <p:pic>
          <p:nvPicPr>
            <p:cNvPr id="15" name="Oval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9875" y="360507"/>
              <a:ext cx="638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etin kutusu 9"/>
            <p:cNvSpPr txBox="1">
              <a:spLocks noChangeArrowheads="1"/>
            </p:cNvSpPr>
            <p:nvPr/>
          </p:nvSpPr>
          <p:spPr bwMode="auto">
            <a:xfrm>
              <a:off x="1951324" y="457772"/>
              <a:ext cx="29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R</a:t>
              </a:r>
            </a:p>
          </p:txBody>
        </p:sp>
      </p:grpSp>
      <p:grpSp>
        <p:nvGrpSpPr>
          <p:cNvPr id="11" name="Grup 5"/>
          <p:cNvGrpSpPr>
            <a:grpSpLocks/>
          </p:cNvGrpSpPr>
          <p:nvPr/>
        </p:nvGrpSpPr>
        <p:grpSpPr bwMode="auto">
          <a:xfrm>
            <a:off x="2747963" y="258763"/>
            <a:ext cx="647700" cy="1328737"/>
            <a:chOff x="3071014" y="387206"/>
            <a:chExt cx="647700" cy="1194527"/>
          </a:xfrm>
        </p:grpSpPr>
        <p:pic>
          <p:nvPicPr>
            <p:cNvPr id="18" name="Oval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014" y="387206"/>
              <a:ext cx="647700" cy="119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etin kutusu 2"/>
            <p:cNvSpPr txBox="1">
              <a:spLocks noChangeArrowheads="1"/>
            </p:cNvSpPr>
            <p:nvPr/>
          </p:nvSpPr>
          <p:spPr bwMode="auto">
            <a:xfrm>
              <a:off x="3215476" y="516599"/>
              <a:ext cx="358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A</a:t>
              </a:r>
            </a:p>
          </p:txBody>
        </p:sp>
      </p:grpSp>
      <p:grpSp>
        <p:nvGrpSpPr>
          <p:cNvPr id="14" name="Grup 1"/>
          <p:cNvGrpSpPr>
            <a:grpSpLocks/>
          </p:cNvGrpSpPr>
          <p:nvPr/>
        </p:nvGrpSpPr>
        <p:grpSpPr bwMode="auto">
          <a:xfrm>
            <a:off x="3375025" y="341313"/>
            <a:ext cx="647700" cy="1152525"/>
            <a:chOff x="3375025" y="341313"/>
            <a:chExt cx="647700" cy="1152525"/>
          </a:xfrm>
        </p:grpSpPr>
        <p:pic>
          <p:nvPicPr>
            <p:cNvPr id="21" name="Oval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5025" y="341313"/>
              <a:ext cx="647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Metin kutusu 3"/>
            <p:cNvSpPr txBox="1">
              <a:spLocks noChangeArrowheads="1"/>
            </p:cNvSpPr>
            <p:nvPr/>
          </p:nvSpPr>
          <p:spPr bwMode="auto">
            <a:xfrm>
              <a:off x="3556000" y="427038"/>
              <a:ext cx="258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K</a:t>
              </a:r>
            </a:p>
          </p:txBody>
        </p:sp>
      </p:grpSp>
      <p:sp>
        <p:nvSpPr>
          <p:cNvPr id="23" name="Metin kutusu 4"/>
          <p:cNvSpPr txBox="1">
            <a:spLocks noChangeArrowheads="1"/>
          </p:cNvSpPr>
          <p:nvPr/>
        </p:nvSpPr>
        <p:spPr bwMode="auto">
          <a:xfrm>
            <a:off x="395535" y="1196752"/>
            <a:ext cx="410502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İlgilidir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Sorulara cevap verir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Yanıtları bilir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Dikkatini yoğunlaştırır.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Anlamı kavrar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Uyanıktır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İyi fikirleri vardır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Okuldan hoşlanır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Öğrendiği kadarıyla mutlu olur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Kolaylıkla öğrenir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Yaşıtlarıyla olmaktan hoşlanır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Bilgiyi özümser.</a:t>
            </a:r>
          </a:p>
          <a:p>
            <a:pPr eaLnBrk="1" hangingPunct="1">
              <a:lnSpc>
                <a:spcPct val="150000"/>
              </a:lnSpc>
              <a:spcBef>
                <a:spcPct val="0"/>
              </a:spcBef>
              <a:buFontTx/>
              <a:buNone/>
            </a:pPr>
            <a:endParaRPr lang="tr-TR" altLang="tr-TR" sz="1600" b="1" dirty="0">
              <a:latin typeface="Comic Sans MS" pitchFamily="66" charset="0"/>
            </a:endParaRPr>
          </a:p>
        </p:txBody>
      </p:sp>
      <p:sp>
        <p:nvSpPr>
          <p:cNvPr id="24" name="Metin kutusu 23"/>
          <p:cNvSpPr txBox="1">
            <a:spLocks noChangeArrowheads="1"/>
          </p:cNvSpPr>
          <p:nvPr/>
        </p:nvSpPr>
        <p:spPr bwMode="auto">
          <a:xfrm>
            <a:off x="4402121" y="1100548"/>
            <a:ext cx="408004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Oldukça meraklıdır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Sorunun ayrıntılarını tartışır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Sorular sorar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Hem zihinsel hem fiziksel olarak katılır.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Varsayımlar ortaya atar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Keskin gözlem yapar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Alışılmamış tuhaf fikirleri vardır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Öğrenmeden hoşlanır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Çok fazla özeleştiri yapar.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Verilenleri zaten bilmektedir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Büyük yaştakileri ve yetişkinleri arkadaş olarak seçer</a:t>
            </a:r>
          </a:p>
          <a:p>
            <a:pPr eaLnBrk="1" hangingPunct="1">
              <a:lnSpc>
                <a:spcPct val="150000"/>
              </a:lnSpc>
              <a:spcBef>
                <a:spcPct val="0"/>
              </a:spcBef>
              <a:buFont typeface="Wingdings" pitchFamily="2" charset="2"/>
              <a:buChar char="Ø"/>
            </a:pPr>
            <a:r>
              <a:rPr lang="tr-TR" altLang="tr-TR" sz="1600" b="1" dirty="0">
                <a:latin typeface="Times New Roman" panose="02020603050405020304" pitchFamily="18" charset="0"/>
                <a:ea typeface="Verdana" panose="020B0604030504040204" pitchFamily="34" charset="0"/>
                <a:cs typeface="Times New Roman" panose="02020603050405020304" pitchFamily="18" charset="0"/>
              </a:rPr>
              <a:t> Bilgiyi değiştirip uygular</a:t>
            </a:r>
          </a:p>
        </p:txBody>
      </p:sp>
      <p:cxnSp>
        <p:nvCxnSpPr>
          <p:cNvPr id="25" name="Düz Bağlayıcı 24"/>
          <p:cNvCxnSpPr>
            <a:cxnSpLocks/>
          </p:cNvCxnSpPr>
          <p:nvPr/>
        </p:nvCxnSpPr>
        <p:spPr>
          <a:xfrm>
            <a:off x="4283968" y="104289"/>
            <a:ext cx="72008" cy="656507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up 1"/>
          <p:cNvGrpSpPr>
            <a:grpSpLocks/>
          </p:cNvGrpSpPr>
          <p:nvPr/>
        </p:nvGrpSpPr>
        <p:grpSpPr bwMode="auto">
          <a:xfrm>
            <a:off x="5020469" y="155576"/>
            <a:ext cx="649287" cy="1152525"/>
            <a:chOff x="153987" y="401488"/>
            <a:chExt cx="649287" cy="1152525"/>
          </a:xfrm>
        </p:grpSpPr>
        <p:pic>
          <p:nvPicPr>
            <p:cNvPr id="27" name="Oval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987" y="401488"/>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Metin kutusu 1"/>
            <p:cNvSpPr txBox="1">
              <a:spLocks noChangeArrowheads="1"/>
            </p:cNvSpPr>
            <p:nvPr/>
          </p:nvSpPr>
          <p:spPr bwMode="auto">
            <a:xfrm>
              <a:off x="331786" y="509439"/>
              <a:ext cx="293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dirty="0">
                  <a:latin typeface="Arial" charset="0"/>
                </a:rPr>
                <a:t>Ö</a:t>
              </a:r>
            </a:p>
          </p:txBody>
        </p:sp>
      </p:grpSp>
      <p:pic>
        <p:nvPicPr>
          <p:cNvPr id="29" name="Oval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52413"/>
            <a:ext cx="6492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Oval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1532" y="220663"/>
            <a:ext cx="638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Oval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5018" y="155577"/>
            <a:ext cx="638969"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Metin kutusu 8"/>
          <p:cNvSpPr txBox="1">
            <a:spLocks noChangeArrowheads="1"/>
          </p:cNvSpPr>
          <p:nvPr/>
        </p:nvSpPr>
        <p:spPr bwMode="auto">
          <a:xfrm>
            <a:off x="7639843" y="258763"/>
            <a:ext cx="2936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L</a:t>
            </a:r>
          </a:p>
        </p:txBody>
      </p:sp>
      <p:sp>
        <p:nvSpPr>
          <p:cNvPr id="33" name="Metin kutusu 3"/>
          <p:cNvSpPr txBox="1">
            <a:spLocks noChangeArrowheads="1"/>
          </p:cNvSpPr>
          <p:nvPr/>
        </p:nvSpPr>
        <p:spPr bwMode="auto">
          <a:xfrm>
            <a:off x="6893815" y="366157"/>
            <a:ext cx="2587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dirty="0">
                <a:latin typeface="Arial" charset="0"/>
              </a:rPr>
              <a:t>E</a:t>
            </a:r>
          </a:p>
        </p:txBody>
      </p:sp>
      <p:sp>
        <p:nvSpPr>
          <p:cNvPr id="34" name="Metin kutusu 1"/>
          <p:cNvSpPr txBox="1">
            <a:spLocks noChangeArrowheads="1"/>
          </p:cNvSpPr>
          <p:nvPr/>
        </p:nvSpPr>
        <p:spPr bwMode="auto">
          <a:xfrm>
            <a:off x="6032500" y="396875"/>
            <a:ext cx="293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Z</a:t>
            </a:r>
          </a:p>
        </p:txBody>
      </p:sp>
      <p:sp>
        <p:nvSpPr>
          <p:cNvPr id="35" name="Metin kutusu 1"/>
          <p:cNvSpPr txBox="1">
            <a:spLocks noChangeArrowheads="1"/>
          </p:cNvSpPr>
          <p:nvPr/>
        </p:nvSpPr>
        <p:spPr bwMode="auto">
          <a:xfrm>
            <a:off x="5503863" y="635000"/>
            <a:ext cx="47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 </a:t>
            </a:r>
          </a:p>
        </p:txBody>
      </p:sp>
    </p:spTree>
    <p:extLst>
      <p:ext uri="{BB962C8B-B14F-4D97-AF65-F5344CB8AC3E}">
        <p14:creationId xmlns:p14="http://schemas.microsoft.com/office/powerpoint/2010/main" val="2830539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971600" y="548680"/>
          <a:ext cx="72008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197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548680"/>
            <a:ext cx="7524328" cy="4309939"/>
          </a:xfrm>
        </p:spPr>
        <p:txBody>
          <a:bodyPr>
            <a:noAutofit/>
          </a:bodyPr>
          <a:lstStyle/>
          <a:p>
            <a:pPr algn="just">
              <a:buNone/>
            </a:pPr>
            <a:r>
              <a:rPr lang="tr-TR" sz="2800" b="1" dirty="0"/>
              <a:t>    2017-2018 </a:t>
            </a:r>
            <a:r>
              <a:rPr lang="tr-TR" sz="2800" dirty="0"/>
              <a:t>Eğitim Öğretim Yılında İlkokul</a:t>
            </a:r>
            <a:r>
              <a:rPr lang="tr-TR" sz="2800" b="1" dirty="0"/>
              <a:t> </a:t>
            </a:r>
            <a:r>
              <a:rPr lang="tr-TR" sz="2800" b="1" dirty="0">
                <a:solidFill>
                  <a:srgbClr val="FF0000"/>
                </a:solidFill>
              </a:rPr>
              <a:t>1. 2. ve 3. </a:t>
            </a:r>
            <a:r>
              <a:rPr lang="tr-TR" sz="2800" dirty="0"/>
              <a:t>Sınıfa Devam Edip </a:t>
            </a:r>
            <a:r>
              <a:rPr lang="tr-TR" sz="2800" b="1" dirty="0">
                <a:solidFill>
                  <a:srgbClr val="FF0000"/>
                </a:solidFill>
              </a:rPr>
              <a:t>Resim, Müzik Ve Genel Zihinsel Yetenek </a:t>
            </a:r>
            <a:r>
              <a:rPr lang="tr-TR" sz="2800" dirty="0"/>
              <a:t>Alanlarında Akranlarından İleri Düzeyde Farklılık Gösterdiği Düşünülen Öğrenciler Tanılama Sürecine Alınacaktır.</a:t>
            </a:r>
            <a:endParaRPr lang="tr-TR" sz="2700" dirty="0">
              <a:solidFill>
                <a:srgbClr val="FF0000"/>
              </a:solidFill>
            </a:endParaRPr>
          </a:p>
        </p:txBody>
      </p:sp>
      <p:graphicFrame>
        <p:nvGraphicFramePr>
          <p:cNvPr id="6" name="5 Diyagram"/>
          <p:cNvGraphicFramePr/>
          <p:nvPr/>
        </p:nvGraphicFramePr>
        <p:xfrm>
          <a:off x="395536" y="3501008"/>
          <a:ext cx="8280920"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2083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32656"/>
            <a:ext cx="7560840" cy="5832648"/>
          </a:xfrm>
        </p:spPr>
        <p:txBody>
          <a:bodyPr>
            <a:normAutofit/>
          </a:bodyPr>
          <a:lstStyle/>
          <a:p>
            <a:pPr algn="ctr">
              <a:buNone/>
            </a:pPr>
            <a:r>
              <a:rPr lang="tr-TR" sz="2800" dirty="0"/>
              <a:t> Bir Öğrenci</a:t>
            </a:r>
          </a:p>
          <a:p>
            <a:pPr algn="ctr">
              <a:buNone/>
            </a:pPr>
            <a:r>
              <a:rPr lang="tr-TR" sz="2800" dirty="0"/>
              <a:t> </a:t>
            </a:r>
            <a:r>
              <a:rPr lang="tr-TR" sz="2800" b="1" dirty="0">
                <a:solidFill>
                  <a:srgbClr val="0070C0"/>
                </a:solidFill>
              </a:rPr>
              <a:t>En Fazla İki Yetenek Alanından </a:t>
            </a:r>
          </a:p>
          <a:p>
            <a:pPr algn="ctr">
              <a:buNone/>
            </a:pPr>
            <a:r>
              <a:rPr lang="tr-TR" sz="2800" dirty="0"/>
              <a:t>Aday Gösterilebilecektir. </a:t>
            </a:r>
          </a:p>
          <a:p>
            <a:pPr>
              <a:buNone/>
            </a:pPr>
            <a:r>
              <a:rPr lang="tr-TR" sz="2800" dirty="0">
                <a:solidFill>
                  <a:srgbClr val="FF0000"/>
                </a:solidFill>
              </a:rPr>
              <a:t>			</a:t>
            </a:r>
          </a:p>
          <a:p>
            <a:pPr>
              <a:buNone/>
            </a:pPr>
            <a:r>
              <a:rPr lang="tr-TR" sz="2800" dirty="0">
                <a:solidFill>
                  <a:srgbClr val="FF0000"/>
                </a:solidFill>
              </a:rPr>
              <a:t>          </a:t>
            </a:r>
            <a:r>
              <a:rPr lang="tr-TR" sz="2800" b="1" i="1" dirty="0">
                <a:solidFill>
                  <a:srgbClr val="FF0000"/>
                </a:solidFill>
              </a:rPr>
              <a:t>Genel Zihinsel Yetenek- Resim</a:t>
            </a:r>
            <a:r>
              <a:rPr lang="tr-TR" sz="2800" b="1" i="1" dirty="0"/>
              <a:t>, </a:t>
            </a:r>
          </a:p>
          <a:p>
            <a:pPr>
              <a:buNone/>
            </a:pPr>
            <a:r>
              <a:rPr lang="tr-TR" sz="2800" b="1" i="1" dirty="0"/>
              <a:t>          </a:t>
            </a:r>
            <a:r>
              <a:rPr lang="tr-TR" sz="2800" b="1" i="1" dirty="0">
                <a:solidFill>
                  <a:srgbClr val="0070C0"/>
                </a:solidFill>
              </a:rPr>
              <a:t>Genel Zihinsel Yetenek-Müzik, </a:t>
            </a:r>
          </a:p>
          <a:p>
            <a:pPr>
              <a:buNone/>
            </a:pPr>
            <a:r>
              <a:rPr lang="tr-TR" sz="2800" b="1" i="1" dirty="0"/>
              <a:t>		      </a:t>
            </a:r>
            <a:r>
              <a:rPr lang="tr-TR" sz="2800" b="1" i="1" dirty="0">
                <a:solidFill>
                  <a:schemeClr val="accent6">
                    <a:lumMod val="75000"/>
                  </a:schemeClr>
                </a:solidFill>
              </a:rPr>
              <a:t>Resim-Müzik. </a:t>
            </a:r>
          </a:p>
        </p:txBody>
      </p:sp>
    </p:spTree>
    <p:extLst>
      <p:ext uri="{BB962C8B-B14F-4D97-AF65-F5344CB8AC3E}">
        <p14:creationId xmlns:p14="http://schemas.microsoft.com/office/powerpoint/2010/main" val="1115714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a:solidFill>
                  <a:srgbClr val="FF0000"/>
                </a:solidFill>
              </a:rPr>
              <a:t>ÜCRET İŞLEMİ</a:t>
            </a:r>
          </a:p>
        </p:txBody>
      </p:sp>
      <p:sp>
        <p:nvSpPr>
          <p:cNvPr id="3" name="2 İçerik Yer Tutucusu"/>
          <p:cNvSpPr>
            <a:spLocks noGrp="1"/>
          </p:cNvSpPr>
          <p:nvPr>
            <p:ph idx="1"/>
          </p:nvPr>
        </p:nvSpPr>
        <p:spPr>
          <a:xfrm>
            <a:off x="44544" y="1196752"/>
            <a:ext cx="7623800" cy="4844611"/>
          </a:xfrm>
        </p:spPr>
        <p:txBody>
          <a:bodyPr>
            <a:normAutofit/>
          </a:bodyPr>
          <a:lstStyle/>
          <a:p>
            <a:pPr algn="just"/>
            <a:r>
              <a:rPr lang="tr-TR" sz="2800" dirty="0">
                <a:latin typeface="Times New Roman" panose="02020603050405020304" pitchFamily="18" charset="0"/>
                <a:cs typeface="Times New Roman" panose="02020603050405020304" pitchFamily="18" charset="0"/>
              </a:rPr>
              <a:t>Sınıf öğretmeni tarafından aday gösterilen öğren-cinin velisi; uygulama ücreti olarak KDV dahil 50 TL'yi aşağıdaki seçeneklerden birini kullanarak </a:t>
            </a:r>
            <a:r>
              <a:rPr lang="tr-TR" sz="3200" b="1" dirty="0">
                <a:solidFill>
                  <a:srgbClr val="FF0000"/>
                </a:solidFill>
                <a:latin typeface="Times New Roman" panose="02020603050405020304" pitchFamily="18" charset="0"/>
                <a:cs typeface="Times New Roman" panose="02020603050405020304" pitchFamily="18" charset="0"/>
              </a:rPr>
              <a:t>13 Kasım - 29 Kasım 2017 </a:t>
            </a:r>
            <a:r>
              <a:rPr lang="tr-TR" sz="2800" dirty="0">
                <a:latin typeface="Times New Roman" panose="02020603050405020304" pitchFamily="18" charset="0"/>
                <a:cs typeface="Times New Roman" panose="02020603050405020304" pitchFamily="18" charset="0"/>
              </a:rPr>
              <a:t>tarihleri arasında yatıracaklardır. </a:t>
            </a:r>
          </a:p>
          <a:p>
            <a:r>
              <a:rPr lang="tr-TR" sz="2800" dirty="0">
                <a:latin typeface="Times New Roman" panose="02020603050405020304" pitchFamily="18" charset="0"/>
                <a:cs typeface="Times New Roman" panose="02020603050405020304" pitchFamily="18" charset="0"/>
              </a:rPr>
              <a:t>Uygulama  ücreti  yatırıldıktan  sonra  gözlem     formları sınıf öğretmeni tarafından e‐okul sistemi üzerinden doldurulacaktır. </a:t>
            </a:r>
          </a:p>
        </p:txBody>
      </p:sp>
      <p:pic>
        <p:nvPicPr>
          <p:cNvPr id="4" name="3 Resim" descr="images.jpg">
            <a:extLst>
              <a:ext uri="{FF2B5EF4-FFF2-40B4-BE49-F238E27FC236}">
                <a16:creationId xmlns:a16="http://schemas.microsoft.com/office/drawing/2014/main" id="{53F01028-F01E-4D97-B019-0A28217247A9}"/>
              </a:ext>
            </a:extLst>
          </p:cNvPr>
          <p:cNvPicPr>
            <a:picLocks noChangeAspect="1"/>
          </p:cNvPicPr>
          <p:nvPr/>
        </p:nvPicPr>
        <p:blipFill>
          <a:blip r:embed="rId2" cstate="print"/>
          <a:stretch>
            <a:fillRect/>
          </a:stretch>
        </p:blipFill>
        <p:spPr>
          <a:xfrm>
            <a:off x="4427984" y="4869160"/>
            <a:ext cx="3240360" cy="1845945"/>
          </a:xfrm>
          <a:prstGeom prst="ellipse">
            <a:avLst/>
          </a:prstGeom>
          <a:ln>
            <a:noFill/>
          </a:ln>
          <a:effectLst>
            <a:softEdge rad="112500"/>
          </a:effectLst>
        </p:spPr>
      </p:pic>
    </p:spTree>
    <p:extLst>
      <p:ext uri="{BB962C8B-B14F-4D97-AF65-F5344CB8AC3E}">
        <p14:creationId xmlns:p14="http://schemas.microsoft.com/office/powerpoint/2010/main" val="9472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88640"/>
            <a:ext cx="6986737" cy="1320800"/>
          </a:xfrm>
        </p:spPr>
        <p:txBody>
          <a:bodyPr/>
          <a:lstStyle/>
          <a:p>
            <a:pPr algn="ctr"/>
            <a:r>
              <a:rPr lang="tr-TR" b="1" dirty="0">
                <a:solidFill>
                  <a:srgbClr val="FF0000"/>
                </a:solidFill>
              </a:rPr>
              <a:t>ÜCRET İŞLEMİ</a:t>
            </a:r>
          </a:p>
        </p:txBody>
      </p:sp>
      <p:sp>
        <p:nvSpPr>
          <p:cNvPr id="3" name="2 İçerik Yer Tutucusu"/>
          <p:cNvSpPr>
            <a:spLocks noGrp="1"/>
          </p:cNvSpPr>
          <p:nvPr>
            <p:ph idx="1"/>
          </p:nvPr>
        </p:nvSpPr>
        <p:spPr>
          <a:xfrm>
            <a:off x="107503" y="1052736"/>
            <a:ext cx="8086585" cy="5256584"/>
          </a:xfrm>
        </p:spPr>
        <p:txBody>
          <a:bodyPr>
            <a:normAutofit/>
          </a:bodyPr>
          <a:lstStyle/>
          <a:p>
            <a:r>
              <a:rPr lang="tr-TR" sz="2000" dirty="0">
                <a:latin typeface="Times New Roman" panose="02020603050405020304" pitchFamily="18" charset="0"/>
                <a:cs typeface="Times New Roman" panose="02020603050405020304" pitchFamily="18" charset="0"/>
              </a:rPr>
              <a:t>MEB  Destek  Hizmetleri  Genel  Müdürlüğü    Döner  Sermaye  İşletmesinin   </a:t>
            </a:r>
            <a:r>
              <a:rPr lang="tr-TR" sz="2000" b="1" dirty="0">
                <a:solidFill>
                  <a:srgbClr val="FF0000"/>
                </a:solidFill>
                <a:latin typeface="Times New Roman" panose="02020603050405020304" pitchFamily="18" charset="0"/>
                <a:cs typeface="Times New Roman" panose="02020603050405020304" pitchFamily="18" charset="0"/>
              </a:rPr>
              <a:t>T.C.  Ziraat Bankası</a:t>
            </a:r>
            <a:r>
              <a:rPr lang="tr-TR" sz="2000" dirty="0">
                <a:latin typeface="Times New Roman" panose="02020603050405020304" pitchFamily="18" charset="0"/>
                <a:cs typeface="Times New Roman" panose="02020603050405020304" pitchFamily="18" charset="0"/>
              </a:rPr>
              <a:t>, </a:t>
            </a:r>
            <a:r>
              <a:rPr lang="tr-TR" sz="2000" b="1" dirty="0">
                <a:solidFill>
                  <a:srgbClr val="FF0000"/>
                </a:solidFill>
                <a:latin typeface="Times New Roman" panose="02020603050405020304" pitchFamily="18" charset="0"/>
                <a:cs typeface="Times New Roman" panose="02020603050405020304" pitchFamily="18" charset="0"/>
              </a:rPr>
              <a:t>Türkiye Vakıflar Bankası</a:t>
            </a:r>
            <a:r>
              <a:rPr lang="tr-TR" sz="2000" dirty="0">
                <a:solidFill>
                  <a:srgbClr val="FF0000"/>
                </a:solidFill>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ve </a:t>
            </a:r>
            <a:r>
              <a:rPr lang="tr-TR" sz="2000" b="1" dirty="0">
                <a:solidFill>
                  <a:srgbClr val="FF0000"/>
                </a:solidFill>
                <a:latin typeface="Times New Roman" panose="02020603050405020304" pitchFamily="18" charset="0"/>
                <a:cs typeface="Times New Roman" panose="02020603050405020304" pitchFamily="18" charset="0"/>
              </a:rPr>
              <a:t>Türkiye Halk Bankasında</a:t>
            </a:r>
            <a:r>
              <a:rPr lang="tr-TR" sz="2000" dirty="0">
                <a:latin typeface="Times New Roman" panose="02020603050405020304" pitchFamily="18" charset="0"/>
                <a:cs typeface="Times New Roman" panose="02020603050405020304" pitchFamily="18" charset="0"/>
              </a:rPr>
              <a:t>n herhangi  birine kurumsal tahsilat programı aracılığıyla yatırılabilir.</a:t>
            </a:r>
          </a:p>
          <a:p>
            <a:r>
              <a:rPr lang="tr-TR" sz="2000" dirty="0">
                <a:latin typeface="Times New Roman" panose="02020603050405020304" pitchFamily="18" charset="0"/>
                <a:cs typeface="Times New Roman" panose="02020603050405020304" pitchFamily="18" charset="0"/>
              </a:rPr>
              <a:t>Vakıflar  Bankası,  Ziraat  Bankası  ya  da  Halk  Bankası  ATM’lerinden, Vakıflar  Bankası  internet  bankacılığı,  Halkbank  internet  bankacılığı,  Ziraat Bankası  internet bankacılığı üzerinden yatırabilir.  </a:t>
            </a:r>
          </a:p>
          <a:p>
            <a:r>
              <a:rPr lang="tr-TR" sz="2000" dirty="0">
                <a:latin typeface="Times New Roman" panose="02020603050405020304" pitchFamily="18" charset="0"/>
                <a:cs typeface="Times New Roman" panose="02020603050405020304" pitchFamily="18" charset="0"/>
              </a:rPr>
              <a:t>Ayrıca,  tüm  banka  kredi  kartları  ile  https://odeme.meb.gov.tr/   internet  adresinden  ödeme  yapılabilir.  (Not:  Ödeme  ekranındaki  yönlendirmeler   dikkatlice okunarak takip edilmelidir.) </a:t>
            </a:r>
          </a:p>
          <a:p>
            <a:r>
              <a:rPr lang="tr-TR" sz="2000" b="1" dirty="0">
                <a:latin typeface="Times New Roman" panose="02020603050405020304" pitchFamily="18" charset="0"/>
                <a:cs typeface="Times New Roman" panose="02020603050405020304" pitchFamily="18" charset="0"/>
              </a:rPr>
              <a:t>ÖNEMLİ:  Ücretini  yatırdığı  hâlde  e‐okul  sistemi  üzerinden  sınıf öğretmeni  tarafından gözlem formu doldurulmayan öğrenciler tablet bilgisayar grup tarama  uygulamasına alınmayacaktır. </a:t>
            </a:r>
          </a:p>
        </p:txBody>
      </p:sp>
    </p:spTree>
    <p:extLst>
      <p:ext uri="{BB962C8B-B14F-4D97-AF65-F5344CB8AC3E}">
        <p14:creationId xmlns:p14="http://schemas.microsoft.com/office/powerpoint/2010/main" val="3721681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260648"/>
            <a:ext cx="7488832" cy="5688632"/>
          </a:xfrm>
        </p:spPr>
        <p:txBody>
          <a:bodyPr>
            <a:normAutofit/>
          </a:bodyPr>
          <a:lstStyle/>
          <a:p>
            <a:pPr algn="ctr">
              <a:buNone/>
            </a:pPr>
            <a:r>
              <a:rPr lang="tr-TR" sz="2800" dirty="0"/>
              <a:t>Aday Gösterilen ve </a:t>
            </a:r>
            <a:r>
              <a:rPr lang="tr-TR" sz="2800" b="1" dirty="0">
                <a:solidFill>
                  <a:srgbClr val="FF0000"/>
                </a:solidFill>
              </a:rPr>
              <a:t>e-okul</a:t>
            </a:r>
            <a:r>
              <a:rPr lang="tr-TR" sz="2800" dirty="0"/>
              <a:t> Sistemi Üzerinden Gözlem Formu Doldurulan Öğrencilerden Grup Tarama Sınavına Girecek Olanların Listesinin Yayınlaması ve Yanlışlık Olması Durumunda Düzeltmenin Yapılması </a:t>
            </a:r>
            <a:r>
              <a:rPr lang="tr-TR" sz="2800" b="1" dirty="0">
                <a:solidFill>
                  <a:srgbClr val="FF0000"/>
                </a:solidFill>
              </a:rPr>
              <a:t>04.12.2017 - 08.12.2017 </a:t>
            </a:r>
            <a:r>
              <a:rPr lang="tr-TR" sz="2800" dirty="0"/>
              <a:t>Tarihleri Arasında </a:t>
            </a:r>
            <a:r>
              <a:rPr lang="tr-TR" sz="2800" b="1" dirty="0">
                <a:solidFill>
                  <a:srgbClr val="FF0000"/>
                </a:solidFill>
              </a:rPr>
              <a:t>www.meb.gov.tr </a:t>
            </a:r>
            <a:r>
              <a:rPr lang="tr-TR" sz="2800" dirty="0"/>
              <a:t>İnternet Adresinden Yayınlanacaktır. </a:t>
            </a:r>
          </a:p>
        </p:txBody>
      </p:sp>
      <p:pic>
        <p:nvPicPr>
          <p:cNvPr id="5" name="4 Resim" descr="885845_detay.jpg"/>
          <p:cNvPicPr>
            <a:picLocks noChangeAspect="1"/>
          </p:cNvPicPr>
          <p:nvPr/>
        </p:nvPicPr>
        <p:blipFill>
          <a:blip r:embed="rId2" cstate="print"/>
          <a:stretch>
            <a:fillRect/>
          </a:stretch>
        </p:blipFill>
        <p:spPr>
          <a:xfrm>
            <a:off x="2987824" y="4221088"/>
            <a:ext cx="1872208" cy="1923855"/>
          </a:xfrm>
          <a:prstGeom prst="ellipse">
            <a:avLst/>
          </a:prstGeom>
          <a:ln>
            <a:noFill/>
          </a:ln>
          <a:effectLst>
            <a:softEdge rad="112500"/>
          </a:effectLst>
        </p:spPr>
      </p:pic>
    </p:spTree>
    <p:extLst>
      <p:ext uri="{BB962C8B-B14F-4D97-AF65-F5344CB8AC3E}">
        <p14:creationId xmlns:p14="http://schemas.microsoft.com/office/powerpoint/2010/main" val="3462375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332657"/>
            <a:ext cx="5842992" cy="4392488"/>
          </a:xfrm>
        </p:spPr>
        <p:txBody>
          <a:bodyPr>
            <a:normAutofit/>
          </a:bodyPr>
          <a:lstStyle/>
          <a:p>
            <a:pPr algn="ctr">
              <a:buNone/>
            </a:pPr>
            <a:r>
              <a:rPr lang="tr-TR" sz="4900" b="1" dirty="0">
                <a:solidFill>
                  <a:srgbClr val="FF0000"/>
                </a:solidFill>
              </a:rPr>
              <a:t>E-OKUL SİSTEMİNDE ÖĞRENCİNİN ADAY GÖSTERİLMESİ</a:t>
            </a:r>
          </a:p>
        </p:txBody>
      </p:sp>
      <p:pic>
        <p:nvPicPr>
          <p:cNvPr id="4" name="3 Resim" descr="34033.jpg"/>
          <p:cNvPicPr>
            <a:picLocks noChangeAspect="1"/>
          </p:cNvPicPr>
          <p:nvPr/>
        </p:nvPicPr>
        <p:blipFill>
          <a:blip r:embed="rId2" cstate="print"/>
          <a:stretch>
            <a:fillRect/>
          </a:stretch>
        </p:blipFill>
        <p:spPr>
          <a:xfrm>
            <a:off x="1763688" y="3429000"/>
            <a:ext cx="3672408" cy="2754306"/>
          </a:xfrm>
          <a:prstGeom prst="rect">
            <a:avLst/>
          </a:prstGeom>
        </p:spPr>
      </p:pic>
    </p:spTree>
    <p:extLst>
      <p:ext uri="{BB962C8B-B14F-4D97-AF65-F5344CB8AC3E}">
        <p14:creationId xmlns:p14="http://schemas.microsoft.com/office/powerpoint/2010/main" val="2838210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png"/>
          <p:cNvPicPr>
            <a:picLocks noChangeAspect="1"/>
          </p:cNvPicPr>
          <p:nvPr/>
        </p:nvPicPr>
        <p:blipFill>
          <a:blip r:embed="rId2" cstate="print"/>
          <a:srcRect t="12332"/>
          <a:stretch>
            <a:fillRect/>
          </a:stretch>
        </p:blipFill>
        <p:spPr>
          <a:xfrm>
            <a:off x="827584" y="1196752"/>
            <a:ext cx="6336704" cy="408736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18277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png"/>
          <p:cNvPicPr>
            <a:picLocks noGrp="1" noChangeAspect="1"/>
          </p:cNvPicPr>
          <p:nvPr>
            <p:ph idx="1"/>
          </p:nvPr>
        </p:nvPicPr>
        <p:blipFill>
          <a:blip r:embed="rId2" cstate="print"/>
          <a:stretch>
            <a:fillRect/>
          </a:stretch>
        </p:blipFill>
        <p:spPr>
          <a:xfrm>
            <a:off x="827584" y="836712"/>
            <a:ext cx="6552728" cy="500093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1719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105472"/>
            <a:ext cx="7848871" cy="3411760"/>
          </a:xfrm>
        </p:spPr>
        <p:txBody>
          <a:bodyPr>
            <a:noAutofit/>
          </a:bodyPr>
          <a:lstStyle/>
          <a:p>
            <a:pPr marL="0" indent="0" algn="just">
              <a:buNone/>
            </a:pPr>
            <a:r>
              <a:rPr lang="tr-TR" sz="2800" dirty="0">
                <a:latin typeface="Times New Roman" panose="02020603050405020304" pitchFamily="18" charset="0"/>
                <a:cs typeface="Times New Roman" panose="02020603050405020304" pitchFamily="18" charset="0"/>
              </a:rPr>
              <a:t> “Bilim ve sanat merkezi, okul öncesi, ilköğretim ve ortaöğretim çağındaki özel yetenekli çocuk ve öğrencilerin bireysel yeteneklerinin farkında olmalarını ve kapasitelerini geliştirerek en üst düzeyde kullanmalarını sağlamak amacıyla açılmış olan bağımsız özel eğitim kurumudur.”</a:t>
            </a:r>
          </a:p>
          <a:p>
            <a:pPr marL="0" indent="0">
              <a:buNone/>
            </a:pPr>
            <a:endParaRPr lang="tr-TR" sz="28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defRPr/>
            </a:pPr>
            <a:fld id="{ADD943AC-D8E1-497C-AC23-F41D5B2683CD}" type="slidenum">
              <a:rPr lang="en-US" smtClean="0"/>
              <a:pPr>
                <a:defRPr/>
              </a:pPr>
              <a:t>3</a:t>
            </a:fld>
            <a:endParaRPr lang="en-US"/>
          </a:p>
        </p:txBody>
      </p:sp>
      <p:sp>
        <p:nvSpPr>
          <p:cNvPr id="5" name="Başlık 4"/>
          <p:cNvSpPr>
            <a:spLocks noGrp="1"/>
          </p:cNvSpPr>
          <p:nvPr>
            <p:ph type="title"/>
          </p:nvPr>
        </p:nvSpPr>
        <p:spPr>
          <a:xfrm>
            <a:off x="431539" y="920941"/>
            <a:ext cx="7344815" cy="1320800"/>
          </a:xfrm>
        </p:spPr>
        <p:txBody>
          <a:bodyPr/>
          <a:lstStyle/>
          <a:p>
            <a:pPr algn="ctr"/>
            <a:r>
              <a:rPr lang="tr-TR" b="1" dirty="0">
                <a:solidFill>
                  <a:srgbClr val="FF0000"/>
                </a:solidFill>
              </a:rPr>
              <a:t>Bilim ve Sanat Merkezi Nedir ?</a:t>
            </a:r>
          </a:p>
        </p:txBody>
      </p:sp>
    </p:spTree>
    <p:extLst>
      <p:ext uri="{BB962C8B-B14F-4D97-AF65-F5344CB8AC3E}">
        <p14:creationId xmlns:p14="http://schemas.microsoft.com/office/powerpoint/2010/main" val="395076822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3.png"/>
          <p:cNvPicPr>
            <a:picLocks noGrp="1" noChangeAspect="1"/>
          </p:cNvPicPr>
          <p:nvPr>
            <p:ph idx="1"/>
          </p:nvPr>
        </p:nvPicPr>
        <p:blipFill>
          <a:blip r:embed="rId2" cstate="print"/>
          <a:stretch>
            <a:fillRect/>
          </a:stretch>
        </p:blipFill>
        <p:spPr>
          <a:xfrm>
            <a:off x="683568" y="1268760"/>
            <a:ext cx="5809667" cy="424051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51989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4.png"/>
          <p:cNvPicPr>
            <a:picLocks noGrp="1" noChangeAspect="1"/>
          </p:cNvPicPr>
          <p:nvPr>
            <p:ph idx="1"/>
          </p:nvPr>
        </p:nvPicPr>
        <p:blipFill>
          <a:blip r:embed="rId2" cstate="print"/>
          <a:stretch>
            <a:fillRect/>
          </a:stretch>
        </p:blipFill>
        <p:spPr>
          <a:xfrm>
            <a:off x="611560" y="1268760"/>
            <a:ext cx="6106378" cy="419484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41722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5.png"/>
          <p:cNvPicPr>
            <a:picLocks noGrp="1" noChangeAspect="1"/>
          </p:cNvPicPr>
          <p:nvPr>
            <p:ph idx="1"/>
          </p:nvPr>
        </p:nvPicPr>
        <p:blipFill>
          <a:blip r:embed="rId2" cstate="print"/>
          <a:stretch>
            <a:fillRect/>
          </a:stretch>
        </p:blipFill>
        <p:spPr>
          <a:xfrm>
            <a:off x="539552" y="620688"/>
            <a:ext cx="7136993" cy="543346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34778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6.png"/>
          <p:cNvPicPr>
            <a:picLocks noGrp="1" noChangeAspect="1"/>
          </p:cNvPicPr>
          <p:nvPr>
            <p:ph idx="1"/>
          </p:nvPr>
        </p:nvPicPr>
        <p:blipFill>
          <a:blip r:embed="rId2" cstate="print"/>
          <a:stretch>
            <a:fillRect/>
          </a:stretch>
        </p:blipFill>
        <p:spPr>
          <a:xfrm>
            <a:off x="755576" y="764704"/>
            <a:ext cx="6840760" cy="519993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09886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599" y="1340768"/>
            <a:ext cx="6347714" cy="4700595"/>
          </a:xfrm>
        </p:spPr>
        <p:txBody>
          <a:bodyPr>
            <a:normAutofit/>
          </a:bodyPr>
          <a:lstStyle/>
          <a:p>
            <a:pPr algn="ctr">
              <a:buNone/>
            </a:pPr>
            <a:r>
              <a:rPr lang="tr-TR" sz="5500" b="1" dirty="0">
                <a:solidFill>
                  <a:srgbClr val="FF0000"/>
                </a:solidFill>
              </a:rPr>
              <a:t>GRUP TARAMA TESTİNİN UYGULANMASI</a:t>
            </a:r>
          </a:p>
        </p:txBody>
      </p:sp>
    </p:spTree>
    <p:extLst>
      <p:ext uri="{BB962C8B-B14F-4D97-AF65-F5344CB8AC3E}">
        <p14:creationId xmlns:p14="http://schemas.microsoft.com/office/powerpoint/2010/main" val="1592669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07504" y="836712"/>
            <a:ext cx="7632848" cy="2893100"/>
          </a:xfrm>
          <a:prstGeom prst="rect">
            <a:avLst/>
          </a:prstGeom>
          <a:noFill/>
        </p:spPr>
        <p:txBody>
          <a:bodyPr wrap="square" rtlCol="0">
            <a:spAutoFit/>
          </a:bodyPr>
          <a:lstStyle/>
          <a:p>
            <a:pPr algn="ctr"/>
            <a:r>
              <a:rPr lang="tr-TR" sz="4200" b="1" dirty="0">
                <a:solidFill>
                  <a:srgbClr val="FF0000"/>
                </a:solidFill>
              </a:rPr>
              <a:t>26 ARALIK 2017- 05 OCAK 2018 </a:t>
            </a:r>
            <a:r>
              <a:rPr lang="tr-TR" sz="3500" dirty="0"/>
              <a:t>Tarihleri Arasında Öğrencilerin Sınava Girecekleri Yer, Tarih Ve Saat İle İlgili Bilgiler E-Okul Sistemi Üzerinden Yayınlanacaktır.</a:t>
            </a:r>
          </a:p>
        </p:txBody>
      </p:sp>
      <p:pic>
        <p:nvPicPr>
          <p:cNvPr id="3" name="2 Resim" descr="kizustun.jpg"/>
          <p:cNvPicPr>
            <a:picLocks noChangeAspect="1"/>
          </p:cNvPicPr>
          <p:nvPr/>
        </p:nvPicPr>
        <p:blipFill>
          <a:blip r:embed="rId2" cstate="print"/>
          <a:stretch>
            <a:fillRect/>
          </a:stretch>
        </p:blipFill>
        <p:spPr>
          <a:xfrm>
            <a:off x="323528" y="3861048"/>
            <a:ext cx="6624736" cy="2785573"/>
          </a:xfrm>
          <a:prstGeom prst="rect">
            <a:avLst/>
          </a:prstGeom>
          <a:ln>
            <a:noFill/>
          </a:ln>
          <a:effectLst>
            <a:softEdge rad="112500"/>
          </a:effectLst>
        </p:spPr>
      </p:pic>
    </p:spTree>
    <p:extLst>
      <p:ext uri="{BB962C8B-B14F-4D97-AF65-F5344CB8AC3E}">
        <p14:creationId xmlns:p14="http://schemas.microsoft.com/office/powerpoint/2010/main" val="482653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476672"/>
            <a:ext cx="6984776" cy="5855679"/>
          </a:xfrm>
        </p:spPr>
        <p:txBody>
          <a:bodyPr/>
          <a:lstStyle/>
          <a:p>
            <a:pPr algn="ctr">
              <a:buNone/>
            </a:pPr>
            <a:r>
              <a:rPr lang="tr-TR" dirty="0"/>
              <a:t> Öğrenciler Elektronik Ortamda </a:t>
            </a:r>
            <a:r>
              <a:rPr lang="tr-TR" b="1" i="1" dirty="0">
                <a:solidFill>
                  <a:schemeClr val="accent6">
                    <a:lumMod val="75000"/>
                  </a:schemeClr>
                </a:solidFill>
              </a:rPr>
              <a:t>Tablet Bilgisayar</a:t>
            </a:r>
            <a:r>
              <a:rPr lang="tr-TR" dirty="0"/>
              <a:t> Uygulaması İle </a:t>
            </a:r>
          </a:p>
          <a:p>
            <a:pPr algn="ctr">
              <a:buNone/>
            </a:pPr>
            <a:r>
              <a:rPr lang="tr-TR" sz="4200" b="1" dirty="0">
                <a:solidFill>
                  <a:srgbClr val="FF0000"/>
                </a:solidFill>
              </a:rPr>
              <a:t>06.01.2018- 04.03.2018 </a:t>
            </a:r>
          </a:p>
          <a:p>
            <a:pPr algn="ctr">
              <a:buNone/>
            </a:pPr>
            <a:r>
              <a:rPr lang="tr-TR" b="1" dirty="0"/>
              <a:t>Tarihleri Arasında Gerçekleştirilecektir. </a:t>
            </a:r>
            <a:endParaRPr lang="tr-TR" dirty="0"/>
          </a:p>
        </p:txBody>
      </p:sp>
      <p:pic>
        <p:nvPicPr>
          <p:cNvPr id="4" name="3 Resim" descr="Tablet.jpg"/>
          <p:cNvPicPr>
            <a:picLocks noChangeAspect="1"/>
          </p:cNvPicPr>
          <p:nvPr/>
        </p:nvPicPr>
        <p:blipFill>
          <a:blip r:embed="rId2" cstate="print"/>
          <a:stretch>
            <a:fillRect/>
          </a:stretch>
        </p:blipFill>
        <p:spPr>
          <a:xfrm>
            <a:off x="2267744" y="2996952"/>
            <a:ext cx="4153644" cy="3191383"/>
          </a:xfrm>
          <a:prstGeom prst="ellipse">
            <a:avLst/>
          </a:prstGeom>
          <a:ln>
            <a:noFill/>
          </a:ln>
          <a:effectLst>
            <a:softEdge rad="112500"/>
          </a:effectLst>
        </p:spPr>
      </p:pic>
    </p:spTree>
    <p:extLst>
      <p:ext uri="{BB962C8B-B14F-4D97-AF65-F5344CB8AC3E}">
        <p14:creationId xmlns:p14="http://schemas.microsoft.com/office/powerpoint/2010/main" val="2055097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692696"/>
            <a:ext cx="6480720" cy="4525963"/>
          </a:xfrm>
        </p:spPr>
        <p:txBody>
          <a:bodyPr>
            <a:normAutofit/>
          </a:bodyPr>
          <a:lstStyle/>
          <a:p>
            <a:pPr algn="ctr">
              <a:buNone/>
            </a:pPr>
            <a:r>
              <a:rPr lang="tr-TR" sz="3600" b="1" dirty="0"/>
              <a:t>Grup Tarama Sınav Sonuçları </a:t>
            </a:r>
          </a:p>
          <a:p>
            <a:pPr algn="ctr">
              <a:buNone/>
            </a:pPr>
            <a:endParaRPr lang="tr-TR" sz="3600" b="1" dirty="0"/>
          </a:p>
          <a:p>
            <a:pPr algn="ctr">
              <a:buNone/>
            </a:pPr>
            <a:r>
              <a:rPr lang="tr-TR" sz="3600" b="1" dirty="0">
                <a:solidFill>
                  <a:srgbClr val="FF0000"/>
                </a:solidFill>
              </a:rPr>
              <a:t>09 mart 2017 </a:t>
            </a:r>
            <a:r>
              <a:rPr lang="tr-TR" sz="3600" dirty="0"/>
              <a:t>Tarihinde Öğrenci Kimlik Numarası ve Doğum Tarihi İle Birlikte </a:t>
            </a:r>
            <a:r>
              <a:rPr lang="tr-TR" sz="3600" b="1" dirty="0">
                <a:solidFill>
                  <a:srgbClr val="FF0000"/>
                </a:solidFill>
              </a:rPr>
              <a:t>www.</a:t>
            </a:r>
            <a:r>
              <a:rPr lang="tr-TR" sz="3600" b="1" dirty="0" err="1">
                <a:solidFill>
                  <a:srgbClr val="FF0000"/>
                </a:solidFill>
              </a:rPr>
              <a:t>meb</a:t>
            </a:r>
            <a:r>
              <a:rPr lang="tr-TR" sz="3600" b="1" dirty="0">
                <a:solidFill>
                  <a:srgbClr val="FF0000"/>
                </a:solidFill>
              </a:rPr>
              <a:t>.gov.tr</a:t>
            </a:r>
            <a:r>
              <a:rPr lang="tr-TR" sz="3600" dirty="0"/>
              <a:t> Adresinden Öğrenilebilecektir. </a:t>
            </a:r>
          </a:p>
        </p:txBody>
      </p:sp>
    </p:spTree>
    <p:extLst>
      <p:ext uri="{BB962C8B-B14F-4D97-AF65-F5344CB8AC3E}">
        <p14:creationId xmlns:p14="http://schemas.microsoft.com/office/powerpoint/2010/main" val="3013272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615" y="908720"/>
            <a:ext cx="7552943" cy="4525963"/>
          </a:xfrm>
        </p:spPr>
        <p:txBody>
          <a:bodyPr>
            <a:normAutofit/>
          </a:bodyPr>
          <a:lstStyle/>
          <a:p>
            <a:pPr algn="ctr">
              <a:buNone/>
            </a:pPr>
            <a:r>
              <a:rPr lang="tr-TR" sz="4500" b="1" dirty="0">
                <a:solidFill>
                  <a:srgbClr val="FF0000"/>
                </a:solidFill>
              </a:rPr>
              <a:t>GRUP TARAMA TESTİNE GİRERKEN ADAYLARIN DİKKAT ETMESİ GEREKENLER</a:t>
            </a:r>
          </a:p>
        </p:txBody>
      </p:sp>
      <p:pic>
        <p:nvPicPr>
          <p:cNvPr id="4" name="3 Resim" descr="dikkat.jpg"/>
          <p:cNvPicPr>
            <a:picLocks noChangeAspect="1"/>
          </p:cNvPicPr>
          <p:nvPr/>
        </p:nvPicPr>
        <p:blipFill>
          <a:blip r:embed="rId2" cstate="print"/>
          <a:stretch>
            <a:fillRect/>
          </a:stretch>
        </p:blipFill>
        <p:spPr>
          <a:xfrm>
            <a:off x="2267744" y="3861048"/>
            <a:ext cx="2448272" cy="2441216"/>
          </a:xfrm>
          <a:prstGeom prst="ellipse">
            <a:avLst/>
          </a:prstGeom>
          <a:ln>
            <a:noFill/>
          </a:ln>
          <a:effectLst>
            <a:softEdge rad="112500"/>
          </a:effectLst>
        </p:spPr>
      </p:pic>
    </p:spTree>
    <p:extLst>
      <p:ext uri="{BB962C8B-B14F-4D97-AF65-F5344CB8AC3E}">
        <p14:creationId xmlns:p14="http://schemas.microsoft.com/office/powerpoint/2010/main" val="1056596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476672"/>
            <a:ext cx="7488832" cy="4525963"/>
          </a:xfrm>
        </p:spPr>
        <p:txBody>
          <a:bodyPr>
            <a:normAutofit/>
          </a:bodyPr>
          <a:lstStyle/>
          <a:p>
            <a:pPr algn="ctr">
              <a:buNone/>
            </a:pPr>
            <a:r>
              <a:rPr lang="tr-TR" sz="2800" dirty="0"/>
              <a:t>1- Öğrenciler Sınava Sadece Öğrenim Gördükleri Okul Müdürlükleri Tarafından Onaylanmış </a:t>
            </a:r>
          </a:p>
          <a:p>
            <a:pPr algn="ctr">
              <a:buNone/>
            </a:pPr>
            <a:r>
              <a:rPr lang="tr-TR" sz="2800" b="1" dirty="0">
                <a:solidFill>
                  <a:srgbClr val="FF0000"/>
                </a:solidFill>
              </a:rPr>
              <a:t>Sınav Giriş Belgesi </a:t>
            </a:r>
            <a:r>
              <a:rPr lang="tr-TR" sz="2800" dirty="0"/>
              <a:t>İle Gireceklerdir. </a:t>
            </a:r>
          </a:p>
          <a:p>
            <a:pPr algn="ctr">
              <a:buNone/>
            </a:pPr>
            <a:endParaRPr lang="tr-TR" sz="2800" b="1" dirty="0">
              <a:solidFill>
                <a:srgbClr val="FF0000"/>
              </a:solidFill>
            </a:endParaRPr>
          </a:p>
          <a:p>
            <a:pPr algn="ctr">
              <a:buNone/>
            </a:pPr>
            <a:r>
              <a:rPr lang="tr-TR" sz="2800" b="1" dirty="0">
                <a:solidFill>
                  <a:srgbClr val="0070C0"/>
                </a:solidFill>
              </a:rPr>
              <a:t>2- Onaylı Sınav Giriş Belgesi Yanında Olmayan Öğrenciler Sınava Alınmayacaktır. </a:t>
            </a:r>
            <a:endParaRPr lang="tr-TR" sz="2800" dirty="0">
              <a:solidFill>
                <a:srgbClr val="0070C0"/>
              </a:solidFill>
            </a:endParaRPr>
          </a:p>
        </p:txBody>
      </p:sp>
      <p:pic>
        <p:nvPicPr>
          <p:cNvPr id="4" name="3 Resim" descr="11737.jpg"/>
          <p:cNvPicPr>
            <a:picLocks noChangeAspect="1"/>
          </p:cNvPicPr>
          <p:nvPr/>
        </p:nvPicPr>
        <p:blipFill>
          <a:blip r:embed="rId2" cstate="print"/>
          <a:stretch>
            <a:fillRect/>
          </a:stretch>
        </p:blipFill>
        <p:spPr>
          <a:xfrm>
            <a:off x="101582" y="4170273"/>
            <a:ext cx="2862461" cy="2680088"/>
          </a:xfrm>
          <a:prstGeom prst="ellipse">
            <a:avLst/>
          </a:prstGeom>
          <a:ln>
            <a:noFill/>
          </a:ln>
          <a:effectLst>
            <a:softEdge rad="112500"/>
          </a:effectLst>
        </p:spPr>
      </p:pic>
    </p:spTree>
    <p:extLst>
      <p:ext uri="{BB962C8B-B14F-4D97-AF65-F5344CB8AC3E}">
        <p14:creationId xmlns:p14="http://schemas.microsoft.com/office/powerpoint/2010/main" val="112471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t> </a:t>
            </a:r>
          </a:p>
        </p:txBody>
      </p:sp>
      <p:pic>
        <p:nvPicPr>
          <p:cNvPr id="2050"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colorTemperature colorTemp="7856"/>
                    </a14:imgEffect>
                  </a14:imgLayer>
                </a14:imgProps>
              </a:ext>
              <a:ext uri="{28A0092B-C50C-407E-A947-70E740481C1C}">
                <a14:useLocalDpi xmlns:a14="http://schemas.microsoft.com/office/drawing/2010/main" val="0"/>
              </a:ext>
            </a:extLst>
          </a:blip>
          <a:stretch>
            <a:fillRect/>
          </a:stretch>
        </p:blipFill>
        <p:spPr bwMode="auto">
          <a:xfrm>
            <a:off x="251521" y="2531122"/>
            <a:ext cx="7216080" cy="34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637" y="764704"/>
            <a:ext cx="5765899" cy="385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aşlık 1"/>
          <p:cNvSpPr txBox="1">
            <a:spLocks/>
          </p:cNvSpPr>
          <p:nvPr/>
        </p:nvSpPr>
        <p:spPr>
          <a:xfrm>
            <a:off x="0" y="8878"/>
            <a:ext cx="7467600" cy="85010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small" spc="0" normalizeH="0" baseline="0" noProof="0" dirty="0">
                <a:ln>
                  <a:noFill/>
                </a:ln>
                <a:solidFill>
                  <a:srgbClr val="FF0000"/>
                </a:solidFill>
                <a:effectLst/>
                <a:uLnTx/>
                <a:uFillTx/>
                <a:latin typeface="Century Schoolbook"/>
                <a:ea typeface="+mj-ea"/>
                <a:cs typeface="+mj-cs"/>
              </a:rPr>
              <a:t>BİLSEM NE DEĞİLDİR ?</a:t>
            </a:r>
          </a:p>
        </p:txBody>
      </p:sp>
    </p:spTree>
    <p:extLst>
      <p:ext uri="{BB962C8B-B14F-4D97-AF65-F5344CB8AC3E}">
        <p14:creationId xmlns:p14="http://schemas.microsoft.com/office/powerpoint/2010/main" val="3517434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643061"/>
            <a:ext cx="8820472" cy="4525963"/>
          </a:xfrm>
        </p:spPr>
        <p:txBody>
          <a:bodyPr>
            <a:normAutofit/>
          </a:bodyPr>
          <a:lstStyle/>
          <a:p>
            <a:pPr algn="ctr">
              <a:buNone/>
            </a:pPr>
            <a:r>
              <a:rPr lang="tr-TR" sz="6900" b="1" dirty="0">
                <a:solidFill>
                  <a:srgbClr val="FF0000"/>
                </a:solidFill>
              </a:rPr>
              <a:t>BİREYSEL DEĞERLENDİRMELER</a:t>
            </a:r>
            <a:endParaRPr lang="tr-TR" sz="6900" dirty="0">
              <a:solidFill>
                <a:srgbClr val="FF0000"/>
              </a:solidFill>
            </a:endParaRPr>
          </a:p>
        </p:txBody>
      </p:sp>
      <p:pic>
        <p:nvPicPr>
          <p:cNvPr id="4" name="3 Resim" descr="d_597haber_ustun-zekali-ocuk.jpg"/>
          <p:cNvPicPr>
            <a:picLocks noChangeAspect="1"/>
          </p:cNvPicPr>
          <p:nvPr/>
        </p:nvPicPr>
        <p:blipFill>
          <a:blip r:embed="rId2" cstate="print"/>
          <a:stretch>
            <a:fillRect/>
          </a:stretch>
        </p:blipFill>
        <p:spPr>
          <a:xfrm>
            <a:off x="467544" y="3645024"/>
            <a:ext cx="5524500" cy="3048000"/>
          </a:xfrm>
          <a:prstGeom prst="ellipse">
            <a:avLst/>
          </a:prstGeom>
          <a:ln>
            <a:noFill/>
          </a:ln>
          <a:effectLst>
            <a:softEdge rad="112500"/>
          </a:effectLst>
        </p:spPr>
      </p:pic>
    </p:spTree>
    <p:extLst>
      <p:ext uri="{BB962C8B-B14F-4D97-AF65-F5344CB8AC3E}">
        <p14:creationId xmlns:p14="http://schemas.microsoft.com/office/powerpoint/2010/main" val="593671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916833"/>
            <a:ext cx="8229600" cy="2520280"/>
          </a:xfrm>
        </p:spPr>
        <p:txBody>
          <a:bodyPr>
            <a:normAutofit/>
          </a:bodyPr>
          <a:lstStyle/>
          <a:p>
            <a:pPr algn="ctr">
              <a:buNone/>
            </a:pPr>
            <a:r>
              <a:rPr lang="tr-TR" sz="2800" dirty="0"/>
              <a:t>Grup Tarama Sınav Sonuçları Açıklandıktan Sonra Sınav Performansları Dikkate Alınarak Öğrenciler Yetenek Alanlarına (</a:t>
            </a:r>
            <a:r>
              <a:rPr lang="tr-TR" sz="2800" dirty="0">
                <a:solidFill>
                  <a:srgbClr val="FF0000"/>
                </a:solidFill>
              </a:rPr>
              <a:t>Resim, Müzik, Genel Zihinsel Yetenek)</a:t>
            </a:r>
            <a:r>
              <a:rPr lang="tr-TR" sz="2800" dirty="0"/>
              <a:t> Göre </a:t>
            </a:r>
            <a:r>
              <a:rPr lang="tr-TR" sz="2800" b="1" dirty="0"/>
              <a:t>Bireysel Değerlendirmeye</a:t>
            </a:r>
            <a:r>
              <a:rPr lang="tr-TR" sz="2800" dirty="0"/>
              <a:t> Alınacaktır.</a:t>
            </a:r>
          </a:p>
        </p:txBody>
      </p:sp>
      <p:pic>
        <p:nvPicPr>
          <p:cNvPr id="4" name="3 Resim" descr="ustun-zekali-cocuk.jpg"/>
          <p:cNvPicPr>
            <a:picLocks noChangeAspect="1"/>
          </p:cNvPicPr>
          <p:nvPr/>
        </p:nvPicPr>
        <p:blipFill>
          <a:blip r:embed="rId2" cstate="print"/>
          <a:stretch>
            <a:fillRect/>
          </a:stretch>
        </p:blipFill>
        <p:spPr>
          <a:xfrm>
            <a:off x="0" y="4149080"/>
            <a:ext cx="3096344" cy="2535856"/>
          </a:xfrm>
          <a:prstGeom prst="ellipse">
            <a:avLst/>
          </a:prstGeom>
          <a:ln>
            <a:noFill/>
          </a:ln>
          <a:effectLst>
            <a:softEdge rad="112500"/>
          </a:effectLst>
        </p:spPr>
      </p:pic>
      <p:pic>
        <p:nvPicPr>
          <p:cNvPr id="5" name="4 Resim" descr="130719_ressam2.jpg"/>
          <p:cNvPicPr>
            <a:picLocks noChangeAspect="1"/>
          </p:cNvPicPr>
          <p:nvPr/>
        </p:nvPicPr>
        <p:blipFill>
          <a:blip r:embed="rId3" cstate="print"/>
          <a:stretch>
            <a:fillRect/>
          </a:stretch>
        </p:blipFill>
        <p:spPr>
          <a:xfrm>
            <a:off x="6132173" y="4077072"/>
            <a:ext cx="3011827" cy="2636912"/>
          </a:xfrm>
          <a:prstGeom prst="ellipse">
            <a:avLst/>
          </a:prstGeom>
          <a:ln>
            <a:noFill/>
          </a:ln>
          <a:effectLst>
            <a:softEdge rad="112500"/>
          </a:effectLst>
        </p:spPr>
      </p:pic>
      <p:pic>
        <p:nvPicPr>
          <p:cNvPr id="6" name="5 Resim" descr="untitled.png"/>
          <p:cNvPicPr>
            <a:picLocks noChangeAspect="1"/>
          </p:cNvPicPr>
          <p:nvPr/>
        </p:nvPicPr>
        <p:blipFill>
          <a:blip r:embed="rId4" cstate="print"/>
          <a:stretch>
            <a:fillRect/>
          </a:stretch>
        </p:blipFill>
        <p:spPr>
          <a:xfrm>
            <a:off x="3131840" y="0"/>
            <a:ext cx="2576060" cy="2060848"/>
          </a:xfrm>
          <a:prstGeom prst="ellipse">
            <a:avLst/>
          </a:prstGeom>
          <a:ln>
            <a:noFill/>
          </a:ln>
          <a:effectLst>
            <a:softEdge rad="112500"/>
          </a:effectLst>
        </p:spPr>
      </p:pic>
    </p:spTree>
    <p:extLst>
      <p:ext uri="{BB962C8B-B14F-4D97-AF65-F5344CB8AC3E}">
        <p14:creationId xmlns:p14="http://schemas.microsoft.com/office/powerpoint/2010/main" val="1524394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196752"/>
            <a:ext cx="6419056" cy="4525963"/>
          </a:xfrm>
        </p:spPr>
        <p:txBody>
          <a:bodyPr>
            <a:noAutofit/>
          </a:bodyPr>
          <a:lstStyle/>
          <a:p>
            <a:pPr marL="514350" indent="-514350" algn="ctr">
              <a:buNone/>
            </a:pPr>
            <a:r>
              <a:rPr lang="tr-TR" sz="3200" b="1" i="1" dirty="0"/>
              <a:t>Grup Tarama Sonuçları Açıklandıktan Sonra</a:t>
            </a:r>
          </a:p>
          <a:p>
            <a:pPr algn="ctr">
              <a:buNone/>
            </a:pPr>
            <a:r>
              <a:rPr lang="tr-TR" sz="3200" b="1" i="1" dirty="0">
                <a:solidFill>
                  <a:srgbClr val="FF0000"/>
                </a:solidFill>
              </a:rPr>
              <a:t>14.03.2018- 26.03.2018 </a:t>
            </a:r>
            <a:r>
              <a:rPr lang="tr-TR" sz="3200" b="1" i="1" dirty="0"/>
              <a:t>Tarihleri Arasında Öğrencilerin Yetenek Alanlarına Göre Randevuları Düzenlenip, Öğrencilerin Okullarına Duyuru Yapılacaktır. </a:t>
            </a:r>
          </a:p>
          <a:p>
            <a:pPr>
              <a:buNone/>
            </a:pPr>
            <a:r>
              <a:rPr lang="tr-TR" sz="3200" b="1" dirty="0"/>
              <a:t> </a:t>
            </a:r>
          </a:p>
        </p:txBody>
      </p:sp>
    </p:spTree>
    <p:extLst>
      <p:ext uri="{BB962C8B-B14F-4D97-AF65-F5344CB8AC3E}">
        <p14:creationId xmlns:p14="http://schemas.microsoft.com/office/powerpoint/2010/main" val="922505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620688"/>
            <a:ext cx="8121080" cy="2592288"/>
          </a:xfrm>
        </p:spPr>
        <p:txBody>
          <a:bodyPr>
            <a:normAutofit/>
          </a:bodyPr>
          <a:lstStyle/>
          <a:p>
            <a:pPr algn="ctr">
              <a:buNone/>
            </a:pPr>
            <a:r>
              <a:rPr lang="tr-TR" sz="3200" b="1" dirty="0"/>
              <a:t>Öğrencilerin Yetenek Alanlarına Göre Öğrencilerin Bireysel İncelemeleri</a:t>
            </a:r>
          </a:p>
          <a:p>
            <a:pPr algn="ctr">
              <a:buNone/>
            </a:pPr>
            <a:r>
              <a:rPr lang="tr-TR" sz="3200" dirty="0"/>
              <a:t> </a:t>
            </a:r>
            <a:r>
              <a:rPr lang="tr-TR" sz="3200" b="1" dirty="0">
                <a:solidFill>
                  <a:srgbClr val="FF0000"/>
                </a:solidFill>
              </a:rPr>
              <a:t>02 Nisan – 08 Haziran 2018 </a:t>
            </a:r>
          </a:p>
          <a:p>
            <a:pPr algn="ctr">
              <a:buNone/>
            </a:pPr>
            <a:r>
              <a:rPr lang="tr-TR" sz="3200" b="1" dirty="0"/>
              <a:t>Tarihleri Arasında Yapılacaktır.</a:t>
            </a:r>
            <a:endParaRPr lang="tr-TR" sz="3200" dirty="0"/>
          </a:p>
        </p:txBody>
      </p:sp>
      <p:pic>
        <p:nvPicPr>
          <p:cNvPr id="5" name="4 Resim" descr="ustunzekafen.jpg"/>
          <p:cNvPicPr>
            <a:picLocks noChangeAspect="1"/>
          </p:cNvPicPr>
          <p:nvPr/>
        </p:nvPicPr>
        <p:blipFill>
          <a:blip r:embed="rId2" cstate="print"/>
          <a:stretch>
            <a:fillRect/>
          </a:stretch>
        </p:blipFill>
        <p:spPr>
          <a:xfrm>
            <a:off x="2555776" y="3573015"/>
            <a:ext cx="4320480" cy="2878520"/>
          </a:xfrm>
          <a:prstGeom prst="ellipse">
            <a:avLst/>
          </a:prstGeom>
          <a:ln>
            <a:noFill/>
          </a:ln>
          <a:effectLst>
            <a:softEdge rad="112500"/>
          </a:effectLst>
        </p:spPr>
      </p:pic>
    </p:spTree>
    <p:extLst>
      <p:ext uri="{BB962C8B-B14F-4D97-AF65-F5344CB8AC3E}">
        <p14:creationId xmlns:p14="http://schemas.microsoft.com/office/powerpoint/2010/main" val="4207101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88640"/>
            <a:ext cx="7272808" cy="4525963"/>
          </a:xfrm>
        </p:spPr>
        <p:txBody>
          <a:bodyPr>
            <a:normAutofit/>
          </a:bodyPr>
          <a:lstStyle/>
          <a:p>
            <a:pPr algn="ctr">
              <a:buNone/>
            </a:pPr>
            <a:r>
              <a:rPr lang="tr-TR" sz="3600" b="1" dirty="0"/>
              <a:t>Bireysel İnceleme Sonucunda Bilim Ve Sanat Merkezlerine Yerleşme</a:t>
            </a:r>
          </a:p>
          <a:p>
            <a:pPr algn="ctr">
              <a:buNone/>
            </a:pPr>
            <a:r>
              <a:rPr lang="tr-TR" sz="3600" b="1" dirty="0"/>
              <a:t> Hakkı Kazanan Öğrenciler </a:t>
            </a:r>
          </a:p>
          <a:p>
            <a:pPr algn="ctr">
              <a:buNone/>
            </a:pPr>
            <a:r>
              <a:rPr lang="tr-TR" sz="3600" b="1" dirty="0">
                <a:solidFill>
                  <a:srgbClr val="FF0000"/>
                </a:solidFill>
              </a:rPr>
              <a:t>20.06.2018 Tarihinde </a:t>
            </a:r>
          </a:p>
          <a:p>
            <a:pPr algn="ctr">
              <a:buNone/>
            </a:pPr>
            <a:r>
              <a:rPr lang="tr-TR" sz="3600" b="1" dirty="0"/>
              <a:t>www.</a:t>
            </a:r>
            <a:r>
              <a:rPr lang="tr-TR" sz="3600" b="1" dirty="0" err="1"/>
              <a:t>meb</a:t>
            </a:r>
            <a:r>
              <a:rPr lang="tr-TR" sz="3600" b="1" dirty="0"/>
              <a:t>.gov.tr Adresinden Duyurulacaktır. </a:t>
            </a:r>
            <a:endParaRPr lang="tr-TR" sz="3600" dirty="0"/>
          </a:p>
          <a:p>
            <a:pPr>
              <a:buNone/>
            </a:pPr>
            <a:endParaRPr lang="tr-TR" sz="3600" dirty="0"/>
          </a:p>
        </p:txBody>
      </p:sp>
      <p:pic>
        <p:nvPicPr>
          <p:cNvPr id="1026" name="Picture 2" descr="C:\Program Files\Microsoft Office\MEDIA\CAGCAT10\j0293844.wmf"/>
          <p:cNvPicPr>
            <a:picLocks noChangeAspect="1" noChangeArrowheads="1"/>
          </p:cNvPicPr>
          <p:nvPr/>
        </p:nvPicPr>
        <p:blipFill>
          <a:blip r:embed="rId2" cstate="print"/>
          <a:srcRect/>
          <a:stretch>
            <a:fillRect/>
          </a:stretch>
        </p:blipFill>
        <p:spPr bwMode="auto">
          <a:xfrm>
            <a:off x="1979712" y="4437112"/>
            <a:ext cx="2232248" cy="2347326"/>
          </a:xfrm>
          <a:prstGeom prst="rect">
            <a:avLst/>
          </a:prstGeom>
          <a:noFill/>
        </p:spPr>
      </p:pic>
    </p:spTree>
    <p:extLst>
      <p:ext uri="{BB962C8B-B14F-4D97-AF65-F5344CB8AC3E}">
        <p14:creationId xmlns:p14="http://schemas.microsoft.com/office/powerpoint/2010/main" val="3554511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5496" y="188640"/>
            <a:ext cx="7272808" cy="6237312"/>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109728" indent="0" algn="ctr">
              <a:buNone/>
            </a:pPr>
            <a:endParaRPr lang="tr-TR" sz="8000" b="1" dirty="0">
              <a:ln/>
              <a:solidFill>
                <a:schemeClr val="accent3"/>
              </a:solidFill>
            </a:endParaRPr>
          </a:p>
          <a:p>
            <a:pPr marL="109728" indent="0" algn="ctr">
              <a:buNone/>
            </a:pPr>
            <a:r>
              <a:rPr lang="tr-TR" sz="8000" b="1" dirty="0">
                <a:ln/>
                <a:solidFill>
                  <a:srgbClr val="FF0000"/>
                </a:solidFill>
              </a:rPr>
              <a:t>KATILDIĞINIZ İÇİN TEŞEKKÜRLER</a:t>
            </a:r>
          </a:p>
        </p:txBody>
      </p:sp>
    </p:spTree>
    <p:extLst>
      <p:ext uri="{BB962C8B-B14F-4D97-AF65-F5344CB8AC3E}">
        <p14:creationId xmlns:p14="http://schemas.microsoft.com/office/powerpoint/2010/main" val="17697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t> </a:t>
            </a:r>
          </a:p>
        </p:txBody>
      </p:sp>
      <p:sp>
        <p:nvSpPr>
          <p:cNvPr id="2" name="İçerik Yer Tutucusu 1"/>
          <p:cNvSpPr>
            <a:spLocks noGrp="1"/>
          </p:cNvSpPr>
          <p:nvPr>
            <p:ph idx="1"/>
          </p:nvPr>
        </p:nvSpPr>
        <p:spPr>
          <a:xfrm>
            <a:off x="107504" y="116632"/>
            <a:ext cx="7632848" cy="6597352"/>
          </a:xfrm>
        </p:spPr>
        <p:txBody>
          <a:bodyPr>
            <a:noAutofit/>
          </a:bodyPr>
          <a:lstStyle/>
          <a:p>
            <a:pPr algn="just">
              <a:lnSpc>
                <a:spcPct val="150000"/>
              </a:lnSpc>
              <a:buFont typeface="Wingdings" panose="05000000000000000000" pitchFamily="2" charset="2"/>
              <a:buChar char="Ø"/>
            </a:pPr>
            <a:r>
              <a:rPr lang="tr-TR" sz="2400" i="1" dirty="0"/>
              <a:t>BİLSEM deki eğitim süresi </a:t>
            </a:r>
            <a:r>
              <a:rPr lang="tr-TR" sz="2400" dirty="0"/>
              <a:t> öğrencinin kuruma kayıt yaptırması ile başlamakta olup, orta öğretimi tamamlaması ile sona ermektedir.</a:t>
            </a:r>
          </a:p>
          <a:p>
            <a:pPr algn="just">
              <a:lnSpc>
                <a:spcPct val="150000"/>
              </a:lnSpc>
              <a:buFont typeface="Wingdings" panose="05000000000000000000" pitchFamily="2" charset="2"/>
              <a:buChar char="Ø"/>
            </a:pPr>
            <a:r>
              <a:rPr lang="tr-TR" sz="2400" dirty="0"/>
              <a:t>Eğitim programları sonunda ve eğitimin tamamlanması neticesinde yönerge gereği öğrencinin aldığı eğitimleri gösteren bir belge verilir.</a:t>
            </a:r>
          </a:p>
          <a:p>
            <a:pPr algn="just">
              <a:lnSpc>
                <a:spcPct val="150000"/>
              </a:lnSpc>
              <a:buFont typeface="Wingdings" panose="05000000000000000000" pitchFamily="2" charset="2"/>
              <a:buChar char="Ø"/>
            </a:pPr>
            <a:r>
              <a:rPr lang="tr-TR" sz="2400" dirty="0"/>
              <a:t>BİLSEM’ e öğrenci okul dışı zamanlarda gelir.</a:t>
            </a:r>
          </a:p>
          <a:p>
            <a:pPr algn="just">
              <a:lnSpc>
                <a:spcPct val="150000"/>
              </a:lnSpc>
              <a:buFont typeface="Wingdings" panose="05000000000000000000" pitchFamily="2" charset="2"/>
              <a:buChar char="Ø"/>
            </a:pPr>
            <a:r>
              <a:rPr lang="tr-TR" sz="2400" dirty="0"/>
              <a:t>Öğrencinin % 30 devamsızlık hakkı vardır.</a:t>
            </a:r>
          </a:p>
          <a:p>
            <a:pPr algn="just">
              <a:lnSpc>
                <a:spcPct val="150000"/>
              </a:lnSpc>
              <a:buFont typeface="Wingdings" panose="05000000000000000000" pitchFamily="2" charset="2"/>
              <a:buChar char="Ø"/>
            </a:pPr>
            <a:r>
              <a:rPr lang="tr-TR" sz="2400" dirty="0"/>
              <a:t>Her ders/etkinlik/yetenek atölyesi saati 40 dakika olarak planlanır ve uygulanır.</a:t>
            </a:r>
          </a:p>
        </p:txBody>
      </p:sp>
    </p:spTree>
    <p:extLst>
      <p:ext uri="{BB962C8B-B14F-4D97-AF65-F5344CB8AC3E}">
        <p14:creationId xmlns:p14="http://schemas.microsoft.com/office/powerpoint/2010/main" val="174397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t> </a:t>
            </a:r>
          </a:p>
        </p:txBody>
      </p:sp>
      <p:sp>
        <p:nvSpPr>
          <p:cNvPr id="2" name="İçerik Yer Tutucusu 1"/>
          <p:cNvSpPr>
            <a:spLocks noGrp="1"/>
          </p:cNvSpPr>
          <p:nvPr>
            <p:ph idx="1"/>
          </p:nvPr>
        </p:nvSpPr>
        <p:spPr>
          <a:xfrm>
            <a:off x="179512" y="548680"/>
            <a:ext cx="8507288" cy="5328593"/>
          </a:xfrm>
        </p:spPr>
        <p:txBody>
          <a:bodyPr>
            <a:normAutofit lnSpcReduction="10000"/>
          </a:bodyPr>
          <a:lstStyle/>
          <a:p>
            <a:pPr marL="274320" lvl="0" indent="-274320">
              <a:lnSpc>
                <a:spcPct val="150000"/>
              </a:lnSpc>
              <a:spcBef>
                <a:spcPts val="600"/>
              </a:spcBef>
              <a:buClr>
                <a:srgbClr val="FE8637"/>
              </a:buClr>
              <a:buSzPct val="70000"/>
              <a:buFont typeface="Arial" panose="020B0604020202020204" pitchFamily="34" charset="0"/>
              <a:buChar char="•"/>
            </a:pPr>
            <a:r>
              <a:rPr lang="tr-TR" sz="2200" dirty="0">
                <a:solidFill>
                  <a:prstClr val="black"/>
                </a:solidFill>
                <a:latin typeface="Century Schoolbook"/>
              </a:rPr>
              <a:t>Bilim ve Sanat Merkezleri, Milli Eğitim Bakanlığı </a:t>
            </a:r>
            <a:r>
              <a:rPr lang="tr-TR" sz="2200" b="1" dirty="0">
                <a:solidFill>
                  <a:prstClr val="black"/>
                </a:solidFill>
                <a:latin typeface="Century Schoolbook"/>
              </a:rPr>
              <a:t>Özel Eğitim ve Rehberlik Hizmetleri Genel Müdürlüğüne </a:t>
            </a:r>
            <a:r>
              <a:rPr lang="tr-TR" sz="2200" dirty="0">
                <a:solidFill>
                  <a:prstClr val="black"/>
                </a:solidFill>
                <a:latin typeface="Century Schoolbook"/>
              </a:rPr>
              <a:t>bağlıdır.</a:t>
            </a:r>
          </a:p>
          <a:p>
            <a:pPr marL="274320" lvl="0" indent="-274320">
              <a:lnSpc>
                <a:spcPct val="150000"/>
              </a:lnSpc>
              <a:spcBef>
                <a:spcPts val="600"/>
              </a:spcBef>
              <a:buClr>
                <a:srgbClr val="FE8637"/>
              </a:buClr>
              <a:buSzPct val="70000"/>
              <a:buFont typeface="Arial" panose="020B0604020202020204" pitchFamily="34" charset="0"/>
              <a:buChar char="•"/>
            </a:pPr>
            <a:r>
              <a:rPr lang="tr-TR" sz="2200" dirty="0">
                <a:solidFill>
                  <a:prstClr val="black"/>
                </a:solidFill>
                <a:latin typeface="Century Schoolbook"/>
              </a:rPr>
              <a:t>İşleyişi </a:t>
            </a:r>
            <a:r>
              <a:rPr lang="tr-TR" sz="2200" b="1" u="sng" dirty="0">
                <a:solidFill>
                  <a:prstClr val="black"/>
                </a:solidFill>
                <a:latin typeface="Century Schoolbook"/>
              </a:rPr>
              <a:t>07.10. 2016 </a:t>
            </a:r>
            <a:r>
              <a:rPr lang="tr-TR" sz="2200" dirty="0">
                <a:solidFill>
                  <a:prstClr val="black"/>
                </a:solidFill>
                <a:latin typeface="Century Schoolbook"/>
              </a:rPr>
              <a:t>tarihinde yürürlüğe giren </a:t>
            </a:r>
            <a:r>
              <a:rPr lang="tr-TR" sz="2200" b="1" dirty="0">
                <a:solidFill>
                  <a:prstClr val="black"/>
                </a:solidFill>
                <a:latin typeface="Century Schoolbook"/>
              </a:rPr>
              <a:t>Bilim ve Sanat Merkezleri Yönergesine</a:t>
            </a:r>
            <a:r>
              <a:rPr lang="tr-TR" sz="2200" dirty="0">
                <a:solidFill>
                  <a:prstClr val="black"/>
                </a:solidFill>
                <a:latin typeface="Century Schoolbook"/>
              </a:rPr>
              <a:t> bağlıdır.</a:t>
            </a:r>
          </a:p>
          <a:p>
            <a:pPr marL="274320" lvl="0" indent="-274320">
              <a:lnSpc>
                <a:spcPct val="150000"/>
              </a:lnSpc>
              <a:spcBef>
                <a:spcPts val="600"/>
              </a:spcBef>
              <a:buClr>
                <a:srgbClr val="FE8637"/>
              </a:buClr>
              <a:buSzPct val="70000"/>
              <a:buFont typeface="Arial" panose="020B0604020202020204" pitchFamily="34" charset="0"/>
              <a:buChar char="•"/>
            </a:pPr>
            <a:r>
              <a:rPr lang="tr-TR" sz="2200" dirty="0">
                <a:solidFill>
                  <a:prstClr val="black"/>
                </a:solidFill>
                <a:latin typeface="Century Schoolbook"/>
              </a:rPr>
              <a:t>Bilim ve sanat merkezlerine ve özel yetenekli bireylere yönelik bilgileri ve güncellemeleri bu adreslerden takip edebilirsiniz:</a:t>
            </a:r>
          </a:p>
          <a:p>
            <a:pPr marL="274320" lvl="0" indent="-274320">
              <a:lnSpc>
                <a:spcPct val="150000"/>
              </a:lnSpc>
              <a:spcBef>
                <a:spcPts val="600"/>
              </a:spcBef>
              <a:buClr>
                <a:srgbClr val="FE8637"/>
              </a:buClr>
              <a:buSzPct val="70000"/>
              <a:buFont typeface="Wingdings"/>
              <a:buChar char=""/>
            </a:pPr>
            <a:r>
              <a:rPr lang="tr-TR" sz="2200" dirty="0">
                <a:solidFill>
                  <a:prstClr val="black"/>
                </a:solidFill>
                <a:latin typeface="Century Schoolbook"/>
                <a:hlinkClick r:id="rId2"/>
              </a:rPr>
              <a:t>http://orgm.meb.gov.tr/</a:t>
            </a:r>
            <a:endParaRPr lang="tr-TR" sz="2200" dirty="0">
              <a:solidFill>
                <a:prstClr val="black"/>
              </a:solidFill>
              <a:latin typeface="Century Schoolbook"/>
            </a:endParaRPr>
          </a:p>
          <a:p>
            <a:pPr marL="274320" indent="-274320">
              <a:lnSpc>
                <a:spcPct val="150000"/>
              </a:lnSpc>
              <a:spcBef>
                <a:spcPts val="600"/>
              </a:spcBef>
              <a:buClr>
                <a:srgbClr val="FE8637"/>
              </a:buClr>
              <a:buSzPct val="70000"/>
              <a:buFont typeface="Wingdings"/>
              <a:buChar char=""/>
            </a:pPr>
            <a:r>
              <a:rPr lang="tr-TR" sz="2400" dirty="0">
                <a:solidFill>
                  <a:srgbClr val="0070C0"/>
                </a:solidFill>
              </a:rPr>
              <a:t>http://nigdebilsem.meb.k12.tr/</a:t>
            </a:r>
          </a:p>
          <a:p>
            <a:pPr marL="274320" lvl="0" indent="-274320">
              <a:lnSpc>
                <a:spcPct val="150000"/>
              </a:lnSpc>
              <a:spcBef>
                <a:spcPts val="600"/>
              </a:spcBef>
              <a:buClr>
                <a:srgbClr val="FE8637"/>
              </a:buClr>
              <a:buSzPct val="70000"/>
              <a:buFont typeface="Wingdings"/>
              <a:buChar char=""/>
            </a:pPr>
            <a:endParaRPr lang="tr-TR" sz="2200" dirty="0">
              <a:solidFill>
                <a:prstClr val="black"/>
              </a:solidFill>
              <a:latin typeface="Century Schoolbook"/>
            </a:endParaRPr>
          </a:p>
        </p:txBody>
      </p:sp>
    </p:spTree>
    <p:extLst>
      <p:ext uri="{BB962C8B-B14F-4D97-AF65-F5344CB8AC3E}">
        <p14:creationId xmlns:p14="http://schemas.microsoft.com/office/powerpoint/2010/main" val="1986572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Başlık 2"/>
          <p:cNvSpPr>
            <a:spLocks noGrp="1"/>
          </p:cNvSpPr>
          <p:nvPr>
            <p:ph type="title"/>
          </p:nvPr>
        </p:nvSpPr>
        <p:spPr>
          <a:xfrm>
            <a:off x="3411917" y="-28687"/>
            <a:ext cx="2232248" cy="793391"/>
          </a:xfrm>
        </p:spPr>
        <p:txBody>
          <a:bodyPr>
            <a:noAutofit/>
          </a:bodyPr>
          <a:lstStyle/>
          <a:p>
            <a:pPr algn="ctr"/>
            <a:r>
              <a:rPr lang="tr-TR" sz="1600" b="1" i="1" dirty="0">
                <a:latin typeface="Arial" panose="020B0604020202020204" pitchFamily="34" charset="0"/>
                <a:cs typeface="Arial" panose="020B0604020202020204" pitchFamily="34" charset="0"/>
              </a:rPr>
              <a:t>BİLSEM DÖNEMLER PİRAMİDİ</a:t>
            </a:r>
          </a:p>
        </p:txBody>
      </p:sp>
      <p:sp>
        <p:nvSpPr>
          <p:cNvPr id="2" name="İçerik Yer Tutucusu 1"/>
          <p:cNvSpPr>
            <a:spLocks noGrp="1"/>
          </p:cNvSpPr>
          <p:nvPr>
            <p:ph idx="1"/>
          </p:nvPr>
        </p:nvSpPr>
        <p:spPr>
          <a:xfrm>
            <a:off x="311649" y="227975"/>
            <a:ext cx="3074212" cy="769479"/>
          </a:xfrm>
        </p:spPr>
        <p:txBody>
          <a:bodyPr>
            <a:normAutofit/>
          </a:bodyPr>
          <a:lstStyle/>
          <a:p>
            <a:pPr marL="109728" indent="0" algn="ctr">
              <a:buNone/>
            </a:pPr>
            <a:r>
              <a:rPr lang="tr-TR" b="1" u="sng" dirty="0">
                <a:solidFill>
                  <a:srgbClr val="C00000"/>
                </a:solidFill>
                <a:latin typeface="Times New Roman" panose="02020603050405020304" pitchFamily="18" charset="0"/>
                <a:cs typeface="Times New Roman" panose="02020603050405020304" pitchFamily="18" charset="0"/>
              </a:rPr>
              <a:t>Resim-Müzik</a:t>
            </a:r>
            <a:r>
              <a:rPr lang="tr-TR" b="1" u="sng" dirty="0">
                <a:solidFill>
                  <a:srgbClr val="C00000"/>
                </a:solidFill>
              </a:rPr>
              <a:t> Yetenek Alanı</a:t>
            </a:r>
          </a:p>
        </p:txBody>
      </p:sp>
      <p:grpSp>
        <p:nvGrpSpPr>
          <p:cNvPr id="4" name="Grup 3"/>
          <p:cNvGrpSpPr/>
          <p:nvPr/>
        </p:nvGrpSpPr>
        <p:grpSpPr>
          <a:xfrm>
            <a:off x="1427901" y="5517233"/>
            <a:ext cx="6096427" cy="1340767"/>
            <a:chOff x="1735318" y="4953250"/>
            <a:chExt cx="5909099" cy="1068037"/>
          </a:xfrm>
          <a:scene3d>
            <a:camera prst="orthographicFront"/>
            <a:lightRig rig="threePt" dir="t">
              <a:rot lat="0" lon="0" rev="7500000"/>
            </a:lightRig>
          </a:scene3d>
        </p:grpSpPr>
        <p:sp>
          <p:nvSpPr>
            <p:cNvPr id="5" name="Yamuk 4"/>
            <p:cNvSpPr/>
            <p:nvPr/>
          </p:nvSpPr>
          <p:spPr>
            <a:xfrm>
              <a:off x="1735318" y="4953250"/>
              <a:ext cx="5909099" cy="1068037"/>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10364835"/>
                <a:satOff val="-11970"/>
                <a:lumOff val="-1176"/>
                <a:alphaOff val="0"/>
              </a:schemeClr>
            </a:fillRef>
            <a:effectRef idx="2">
              <a:schemeClr val="accent5">
                <a:hueOff val="10364835"/>
                <a:satOff val="-11970"/>
                <a:lumOff val="-1176"/>
                <a:alphaOff val="0"/>
              </a:schemeClr>
            </a:effectRef>
            <a:fontRef idx="minor">
              <a:schemeClr val="lt1"/>
            </a:fontRef>
          </p:style>
        </p:sp>
        <p:sp>
          <p:nvSpPr>
            <p:cNvPr id="6" name="Yamuk 4"/>
            <p:cNvSpPr/>
            <p:nvPr/>
          </p:nvSpPr>
          <p:spPr>
            <a:xfrm>
              <a:off x="2769410" y="4953250"/>
              <a:ext cx="3840914" cy="10680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a:latin typeface="Times New Roman" pitchFamily="18" charset="0"/>
                  <a:cs typeface="Times New Roman" pitchFamily="18" charset="0"/>
                </a:rPr>
                <a:t>UYUM DÖNEMİ</a:t>
              </a:r>
            </a:p>
          </p:txBody>
        </p:sp>
      </p:grpSp>
      <p:grpSp>
        <p:nvGrpSpPr>
          <p:cNvPr id="7" name="Grup 6"/>
          <p:cNvGrpSpPr/>
          <p:nvPr/>
        </p:nvGrpSpPr>
        <p:grpSpPr>
          <a:xfrm>
            <a:off x="0" y="5526968"/>
            <a:ext cx="2158415" cy="1321295"/>
            <a:chOff x="7202987" y="4933240"/>
            <a:chExt cx="1984087" cy="1094717"/>
          </a:xfrm>
          <a:scene3d>
            <a:camera prst="orthographicFront"/>
            <a:lightRig rig="threePt" dir="t">
              <a:rot lat="0" lon="0" rev="7500000"/>
            </a:lightRig>
          </a:scene3d>
        </p:grpSpPr>
        <p:sp>
          <p:nvSpPr>
            <p:cNvPr id="8" name="Şekil 7"/>
            <p:cNvSpPr/>
            <p:nvPr/>
          </p:nvSpPr>
          <p:spPr>
            <a:xfrm rot="10800000">
              <a:off x="7202987" y="4933240"/>
              <a:ext cx="1984087" cy="1094716"/>
            </a:xfrm>
            <a:prstGeom prst="nonIsoscelesTrapezoid">
              <a:avLst>
                <a:gd name="adj1" fmla="val 50162"/>
                <a:gd name="adj2" fmla="val 0"/>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Şekil 4"/>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a:solidFill>
                    <a:srgbClr val="00B050"/>
                  </a:solidFill>
                  <a:latin typeface="Times New Roman" pitchFamily="18" charset="0"/>
                  <a:cs typeface="Times New Roman" pitchFamily="18" charset="0"/>
                </a:rPr>
                <a:t>(40 saat)</a:t>
              </a:r>
            </a:p>
          </p:txBody>
        </p:sp>
      </p:grpSp>
      <p:grpSp>
        <p:nvGrpSpPr>
          <p:cNvPr id="10" name="Grup 9"/>
          <p:cNvGrpSpPr/>
          <p:nvPr/>
        </p:nvGrpSpPr>
        <p:grpSpPr>
          <a:xfrm>
            <a:off x="0" y="2296983"/>
            <a:ext cx="3801900" cy="966916"/>
            <a:chOff x="7202987" y="4933240"/>
            <a:chExt cx="1984087" cy="1094717"/>
          </a:xfrm>
          <a:scene3d>
            <a:camera prst="orthographicFront"/>
            <a:lightRig rig="threePt" dir="t">
              <a:rot lat="0" lon="0" rev="7500000"/>
            </a:lightRig>
          </a:scene3d>
        </p:grpSpPr>
        <p:sp>
          <p:nvSpPr>
            <p:cNvPr id="11" name="Şekil 10"/>
            <p:cNvSpPr/>
            <p:nvPr/>
          </p:nvSpPr>
          <p:spPr>
            <a:xfrm rot="10800000">
              <a:off x="7202987" y="4933240"/>
              <a:ext cx="1984087" cy="1094716"/>
            </a:xfrm>
            <a:prstGeom prst="nonIsoscelesTrapezoid">
              <a:avLst>
                <a:gd name="adj1" fmla="val 50162"/>
                <a:gd name="adj2" fmla="val 0"/>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Şekil 4"/>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Aft>
                  <a:spcPct val="15000"/>
                </a:spcAft>
                <a:buFontTx/>
                <a:buChar char="••"/>
              </a:pPr>
              <a:r>
                <a:rPr lang="tr-TR" sz="1600" b="1" dirty="0">
                  <a:solidFill>
                    <a:srgbClr val="FF0000"/>
                  </a:solidFill>
                  <a:latin typeface="Times New Roman" pitchFamily="18" charset="0"/>
                  <a:cs typeface="Times New Roman" pitchFamily="18" charset="0"/>
                </a:rPr>
                <a:t>4 Yıl Boyunca (Haftalık ders saati aralığı 4-12)</a:t>
              </a:r>
            </a:p>
          </p:txBody>
        </p:sp>
      </p:grpSp>
      <p:grpSp>
        <p:nvGrpSpPr>
          <p:cNvPr id="13" name="Grup 12"/>
          <p:cNvGrpSpPr/>
          <p:nvPr/>
        </p:nvGrpSpPr>
        <p:grpSpPr>
          <a:xfrm>
            <a:off x="3801900" y="981327"/>
            <a:ext cx="1505201" cy="1380412"/>
            <a:chOff x="3966757" y="68344"/>
            <a:chExt cx="1380746" cy="1380412"/>
          </a:xfrm>
          <a:scene3d>
            <a:camera prst="orthographicFront"/>
            <a:lightRig rig="threePt" dir="t">
              <a:rot lat="0" lon="0" rev="7500000"/>
            </a:lightRig>
          </a:scene3d>
        </p:grpSpPr>
        <p:sp>
          <p:nvSpPr>
            <p:cNvPr id="23" name="Yamuk 22"/>
            <p:cNvSpPr/>
            <p:nvPr/>
          </p:nvSpPr>
          <p:spPr>
            <a:xfrm>
              <a:off x="3966757" y="68344"/>
              <a:ext cx="1380746" cy="1380412"/>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4" name="Yamuk 4"/>
            <p:cNvSpPr/>
            <p:nvPr/>
          </p:nvSpPr>
          <p:spPr>
            <a:xfrm>
              <a:off x="3966757" y="68344"/>
              <a:ext cx="1380746" cy="1380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tr-TR" sz="1700" kern="1200" dirty="0">
                <a:latin typeface="Times New Roman" pitchFamily="18" charset="0"/>
                <a:cs typeface="Times New Roman" pitchFamily="18" charset="0"/>
              </a:endParaRPr>
            </a:p>
            <a:p>
              <a:pPr lvl="0" algn="ctr" defTabSz="755650">
                <a:lnSpc>
                  <a:spcPct val="90000"/>
                </a:lnSpc>
                <a:spcBef>
                  <a:spcPct val="0"/>
                </a:spcBef>
                <a:spcAft>
                  <a:spcPct val="35000"/>
                </a:spcAft>
              </a:pPr>
              <a:r>
                <a:rPr lang="tr-TR" sz="1700" kern="1200" dirty="0">
                  <a:latin typeface="Times New Roman" pitchFamily="18" charset="0"/>
                  <a:cs typeface="Times New Roman" pitchFamily="18" charset="0"/>
                </a:rPr>
                <a:t>PROJE ÜRETİMİ             (PD)</a:t>
              </a:r>
            </a:p>
          </p:txBody>
        </p:sp>
      </p:grpSp>
      <p:grpSp>
        <p:nvGrpSpPr>
          <p:cNvPr id="14" name="Grup 13"/>
          <p:cNvGrpSpPr/>
          <p:nvPr/>
        </p:nvGrpSpPr>
        <p:grpSpPr>
          <a:xfrm>
            <a:off x="3329487" y="2361739"/>
            <a:ext cx="2397108" cy="923245"/>
            <a:chOff x="3451870" y="1418465"/>
            <a:chExt cx="2398841" cy="1063873"/>
          </a:xfrm>
          <a:scene3d>
            <a:camera prst="orthographicFront"/>
            <a:lightRig rig="threePt" dir="t">
              <a:rot lat="0" lon="0" rev="7500000"/>
            </a:lightRig>
          </a:scene3d>
        </p:grpSpPr>
        <p:sp>
          <p:nvSpPr>
            <p:cNvPr id="21" name="Yamuk 20"/>
            <p:cNvSpPr/>
            <p:nvPr/>
          </p:nvSpPr>
          <p:spPr>
            <a:xfrm>
              <a:off x="3451870" y="1418465"/>
              <a:ext cx="2398841" cy="1063873"/>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2591209"/>
                <a:satOff val="-2992"/>
                <a:lumOff val="-294"/>
                <a:alphaOff val="0"/>
              </a:schemeClr>
            </a:fillRef>
            <a:effectRef idx="2">
              <a:schemeClr val="accent5">
                <a:hueOff val="2591209"/>
                <a:satOff val="-2992"/>
                <a:lumOff val="-294"/>
                <a:alphaOff val="0"/>
              </a:schemeClr>
            </a:effectRef>
            <a:fontRef idx="minor">
              <a:schemeClr val="lt1"/>
            </a:fontRef>
          </p:style>
        </p:sp>
        <p:sp>
          <p:nvSpPr>
            <p:cNvPr id="22" name="Yamuk 6"/>
            <p:cNvSpPr/>
            <p:nvPr/>
          </p:nvSpPr>
          <p:spPr>
            <a:xfrm>
              <a:off x="3871667" y="1418465"/>
              <a:ext cx="1559246" cy="10638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a:latin typeface="Times New Roman" pitchFamily="18" charset="0"/>
                  <a:cs typeface="Times New Roman" pitchFamily="18" charset="0"/>
                </a:rPr>
                <a:t>ÖZEL YETENEKLERİ GELİŞTİRME (ÖYG)</a:t>
              </a:r>
            </a:p>
          </p:txBody>
        </p:sp>
      </p:grpSp>
      <p:grpSp>
        <p:nvGrpSpPr>
          <p:cNvPr id="15" name="Grup 14"/>
          <p:cNvGrpSpPr/>
          <p:nvPr/>
        </p:nvGrpSpPr>
        <p:grpSpPr>
          <a:xfrm>
            <a:off x="2686309" y="3263900"/>
            <a:ext cx="3685193" cy="1253511"/>
            <a:chOff x="2863429" y="2468574"/>
            <a:chExt cx="3685193" cy="1253511"/>
          </a:xfrm>
          <a:scene3d>
            <a:camera prst="orthographicFront"/>
            <a:lightRig rig="threePt" dir="t">
              <a:rot lat="0" lon="0" rev="7500000"/>
            </a:lightRig>
          </a:scene3d>
        </p:grpSpPr>
        <p:sp>
          <p:nvSpPr>
            <p:cNvPr id="19" name="Yamuk 18"/>
            <p:cNvSpPr/>
            <p:nvPr/>
          </p:nvSpPr>
          <p:spPr>
            <a:xfrm>
              <a:off x="2863429" y="2468574"/>
              <a:ext cx="3685193" cy="1253511"/>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5182418"/>
                <a:satOff val="-5985"/>
                <a:lumOff val="-588"/>
                <a:alphaOff val="0"/>
              </a:schemeClr>
            </a:fillRef>
            <a:effectRef idx="2">
              <a:schemeClr val="accent5">
                <a:hueOff val="5182418"/>
                <a:satOff val="-5985"/>
                <a:lumOff val="-588"/>
                <a:alphaOff val="0"/>
              </a:schemeClr>
            </a:effectRef>
            <a:fontRef idx="minor">
              <a:schemeClr val="lt1"/>
            </a:fontRef>
          </p:style>
        </p:sp>
        <p:sp>
          <p:nvSpPr>
            <p:cNvPr id="20" name="Yamuk 8"/>
            <p:cNvSpPr/>
            <p:nvPr/>
          </p:nvSpPr>
          <p:spPr>
            <a:xfrm>
              <a:off x="3508338" y="2468574"/>
              <a:ext cx="2395376" cy="125351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a:latin typeface="Times New Roman" pitchFamily="18" charset="0"/>
                  <a:cs typeface="Times New Roman" pitchFamily="18" charset="0"/>
                </a:rPr>
                <a:t>BİREYSEL YETENEKLERİ FARKETTİRME (BYF)</a:t>
              </a:r>
            </a:p>
          </p:txBody>
        </p:sp>
      </p:grpSp>
      <p:grpSp>
        <p:nvGrpSpPr>
          <p:cNvPr id="16" name="Grup 15"/>
          <p:cNvGrpSpPr/>
          <p:nvPr/>
        </p:nvGrpSpPr>
        <p:grpSpPr>
          <a:xfrm>
            <a:off x="2158415" y="4504443"/>
            <a:ext cx="4717841" cy="1012790"/>
            <a:chOff x="2261550" y="3647655"/>
            <a:chExt cx="4865668" cy="1255453"/>
          </a:xfrm>
          <a:scene3d>
            <a:camera prst="orthographicFront"/>
            <a:lightRig rig="threePt" dir="t">
              <a:rot lat="0" lon="0" rev="7500000"/>
            </a:lightRig>
          </a:scene3d>
        </p:grpSpPr>
        <p:sp>
          <p:nvSpPr>
            <p:cNvPr id="17" name="Yamuk 16"/>
            <p:cNvSpPr/>
            <p:nvPr/>
          </p:nvSpPr>
          <p:spPr>
            <a:xfrm>
              <a:off x="2261550" y="3647655"/>
              <a:ext cx="4865668" cy="1255453"/>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7773626"/>
                <a:satOff val="-8977"/>
                <a:lumOff val="-882"/>
                <a:alphaOff val="0"/>
              </a:schemeClr>
            </a:fillRef>
            <a:effectRef idx="2">
              <a:schemeClr val="accent5">
                <a:hueOff val="7773626"/>
                <a:satOff val="-8977"/>
                <a:lumOff val="-882"/>
                <a:alphaOff val="0"/>
              </a:schemeClr>
            </a:effectRef>
            <a:fontRef idx="minor">
              <a:schemeClr val="lt1"/>
            </a:fontRef>
          </p:style>
        </p:sp>
        <p:sp>
          <p:nvSpPr>
            <p:cNvPr id="18" name="Yamuk 10"/>
            <p:cNvSpPr/>
            <p:nvPr/>
          </p:nvSpPr>
          <p:spPr>
            <a:xfrm>
              <a:off x="3113042" y="3647655"/>
              <a:ext cx="3162684" cy="12554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a:latin typeface="Times New Roman" pitchFamily="18" charset="0"/>
                  <a:cs typeface="Times New Roman" pitchFamily="18" charset="0"/>
                </a:rPr>
                <a:t>DESTEK EĞİTİMİ DÖNEMİ</a:t>
              </a:r>
            </a:p>
          </p:txBody>
        </p:sp>
      </p:grpSp>
      <p:grpSp>
        <p:nvGrpSpPr>
          <p:cNvPr id="25" name="Grup 24"/>
          <p:cNvGrpSpPr/>
          <p:nvPr/>
        </p:nvGrpSpPr>
        <p:grpSpPr>
          <a:xfrm>
            <a:off x="9008" y="1016313"/>
            <a:ext cx="4467106" cy="1275486"/>
            <a:chOff x="7202987" y="4933240"/>
            <a:chExt cx="1984087" cy="1094717"/>
          </a:xfrm>
          <a:scene3d>
            <a:camera prst="orthographicFront"/>
            <a:lightRig rig="threePt" dir="t">
              <a:rot lat="0" lon="0" rev="7500000"/>
            </a:lightRig>
          </a:scene3d>
        </p:grpSpPr>
        <p:sp>
          <p:nvSpPr>
            <p:cNvPr id="26" name="Şekil 25"/>
            <p:cNvSpPr/>
            <p:nvPr/>
          </p:nvSpPr>
          <p:spPr>
            <a:xfrm rot="10800000">
              <a:off x="7202987" y="4933240"/>
              <a:ext cx="1984087" cy="1094716"/>
            </a:xfrm>
            <a:prstGeom prst="nonIsoscelesTrapezoid">
              <a:avLst>
                <a:gd name="adj1" fmla="val 50162"/>
                <a:gd name="adj2" fmla="val 0"/>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Şekil 4"/>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a:r>
                <a:rPr lang="tr-TR" sz="1600" b="1" dirty="0">
                  <a:solidFill>
                    <a:srgbClr val="7030A0"/>
                  </a:solidFill>
                  <a:latin typeface="Times New Roman" pitchFamily="18" charset="0"/>
                  <a:cs typeface="Times New Roman" pitchFamily="18" charset="0"/>
                </a:rPr>
                <a:t>Ortaöğretimden mezun olana kadar (Haftalık ders saati aralığı 2-8)</a:t>
              </a:r>
            </a:p>
          </p:txBody>
        </p:sp>
      </p:grpSp>
      <p:grpSp>
        <p:nvGrpSpPr>
          <p:cNvPr id="28" name="Grup 27"/>
          <p:cNvGrpSpPr/>
          <p:nvPr/>
        </p:nvGrpSpPr>
        <p:grpSpPr>
          <a:xfrm>
            <a:off x="4583516" y="1016313"/>
            <a:ext cx="4565924" cy="1345426"/>
            <a:chOff x="4628107" y="143346"/>
            <a:chExt cx="4228875" cy="1230402"/>
          </a:xfrm>
          <a:scene3d>
            <a:camera prst="orthographicFront"/>
            <a:lightRig rig="threePt" dir="t">
              <a:rot lat="0" lon="0" rev="7500000"/>
            </a:lightRig>
          </a:scene3d>
        </p:grpSpPr>
        <p:sp>
          <p:nvSpPr>
            <p:cNvPr id="41" name="Şekil 40"/>
            <p:cNvSpPr/>
            <p:nvPr/>
          </p:nvSpPr>
          <p:spPr>
            <a:xfrm rot="10800000">
              <a:off x="4628107" y="143346"/>
              <a:ext cx="4228875" cy="1230402"/>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2" name="Şekil 4"/>
            <p:cNvSpPr/>
            <p:nvPr/>
          </p:nvSpPr>
          <p:spPr>
            <a:xfrm rot="21600000">
              <a:off x="5038832" y="143346"/>
              <a:ext cx="3753526" cy="123040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a:solidFill>
                    <a:srgbClr val="7030A0"/>
                  </a:solidFill>
                  <a:latin typeface="Times New Roman" pitchFamily="18" charset="0"/>
                  <a:cs typeface="Times New Roman" pitchFamily="18" charset="0"/>
                </a:rPr>
                <a:t>Ortaöğretimden mezun olana kadar (Haftalık ders saati aralığı 2-8)</a:t>
              </a:r>
            </a:p>
          </p:txBody>
        </p:sp>
      </p:grpSp>
      <p:grpSp>
        <p:nvGrpSpPr>
          <p:cNvPr id="29" name="Grup 28"/>
          <p:cNvGrpSpPr/>
          <p:nvPr/>
        </p:nvGrpSpPr>
        <p:grpSpPr>
          <a:xfrm>
            <a:off x="5273683" y="2361740"/>
            <a:ext cx="3842337" cy="992971"/>
            <a:chOff x="5222060" y="1343457"/>
            <a:chExt cx="3634920" cy="1213891"/>
          </a:xfrm>
          <a:scene3d>
            <a:camera prst="orthographicFront"/>
            <a:lightRig rig="threePt" dir="t">
              <a:rot lat="0" lon="0" rev="7500000"/>
            </a:lightRig>
          </a:scene3d>
        </p:grpSpPr>
        <p:sp>
          <p:nvSpPr>
            <p:cNvPr id="39" name="Şekil 38"/>
            <p:cNvSpPr/>
            <p:nvPr/>
          </p:nvSpPr>
          <p:spPr>
            <a:xfrm rot="10800000">
              <a:off x="5222060" y="1343457"/>
              <a:ext cx="3634920" cy="1102877"/>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2591209"/>
                <a:satOff val="-2992"/>
                <a:lumOff val="-294"/>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0" name="Şekil 6"/>
            <p:cNvSpPr/>
            <p:nvPr/>
          </p:nvSpPr>
          <p:spPr>
            <a:xfrm rot="21600000">
              <a:off x="5558852" y="1343458"/>
              <a:ext cx="3237974" cy="121389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a:solidFill>
                    <a:srgbClr val="FF0000"/>
                  </a:solidFill>
                  <a:latin typeface="Times New Roman" pitchFamily="18" charset="0"/>
                  <a:cs typeface="Times New Roman" pitchFamily="18" charset="0"/>
                </a:rPr>
                <a:t>2 Yıl Boyunca (Haftalık ders saati aralığı 4-12)</a:t>
              </a:r>
            </a:p>
          </p:txBody>
        </p:sp>
      </p:grpSp>
      <p:grpSp>
        <p:nvGrpSpPr>
          <p:cNvPr id="30" name="Grup 29"/>
          <p:cNvGrpSpPr/>
          <p:nvPr/>
        </p:nvGrpSpPr>
        <p:grpSpPr>
          <a:xfrm>
            <a:off x="5726596" y="3250269"/>
            <a:ext cx="3422844" cy="1253511"/>
            <a:chOff x="5795865" y="2452908"/>
            <a:chExt cx="3061117" cy="1253511"/>
          </a:xfrm>
          <a:scene3d>
            <a:camera prst="orthographicFront"/>
            <a:lightRig rig="threePt" dir="t">
              <a:rot lat="0" lon="0" rev="7500000"/>
            </a:lightRig>
          </a:scene3d>
        </p:grpSpPr>
        <p:sp>
          <p:nvSpPr>
            <p:cNvPr id="37" name="Şekil 36"/>
            <p:cNvSpPr/>
            <p:nvPr/>
          </p:nvSpPr>
          <p:spPr>
            <a:xfrm rot="10800000">
              <a:off x="5795865" y="2487622"/>
              <a:ext cx="3061117" cy="1218796"/>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5182418"/>
                <a:satOff val="-5985"/>
                <a:lumOff val="-58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8" name="Şekil 8"/>
            <p:cNvSpPr/>
            <p:nvPr/>
          </p:nvSpPr>
          <p:spPr>
            <a:xfrm rot="21600000">
              <a:off x="6140129" y="2452908"/>
              <a:ext cx="2646631" cy="125351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a:solidFill>
                    <a:schemeClr val="accent2">
                      <a:lumMod val="75000"/>
                    </a:schemeClr>
                  </a:solidFill>
                  <a:latin typeface="Times New Roman" pitchFamily="18" charset="0"/>
                  <a:cs typeface="Times New Roman" pitchFamily="18" charset="0"/>
                </a:rPr>
                <a:t>3 Yıl Boyunca (Haftalık ders saati aralığı 4-12)</a:t>
              </a:r>
              <a:endParaRPr lang="tr-TR" sz="1600" kern="1200" dirty="0">
                <a:solidFill>
                  <a:schemeClr val="accent2">
                    <a:lumMod val="75000"/>
                  </a:schemeClr>
                </a:solidFill>
                <a:latin typeface="Times New Roman" pitchFamily="18" charset="0"/>
                <a:cs typeface="Times New Roman" pitchFamily="18" charset="0"/>
              </a:endParaRPr>
            </a:p>
          </p:txBody>
        </p:sp>
      </p:grpSp>
      <p:grpSp>
        <p:nvGrpSpPr>
          <p:cNvPr id="31" name="Grup 30"/>
          <p:cNvGrpSpPr/>
          <p:nvPr/>
        </p:nvGrpSpPr>
        <p:grpSpPr>
          <a:xfrm>
            <a:off x="6371502" y="4503780"/>
            <a:ext cx="2731031" cy="1023189"/>
            <a:chOff x="6542934" y="3744415"/>
            <a:chExt cx="2267142" cy="1209591"/>
          </a:xfrm>
          <a:scene3d>
            <a:camera prst="orthographicFront"/>
            <a:lightRig rig="threePt" dir="t">
              <a:rot lat="0" lon="0" rev="7500000"/>
            </a:lightRig>
          </a:scene3d>
        </p:grpSpPr>
        <p:sp>
          <p:nvSpPr>
            <p:cNvPr id="35" name="Şekil 34"/>
            <p:cNvSpPr/>
            <p:nvPr/>
          </p:nvSpPr>
          <p:spPr>
            <a:xfrm rot="10800000">
              <a:off x="6542934" y="3744415"/>
              <a:ext cx="2267142" cy="1209591"/>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7773626"/>
                <a:satOff val="-8977"/>
                <a:lumOff val="-882"/>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Şekil 10"/>
            <p:cNvSpPr/>
            <p:nvPr/>
          </p:nvSpPr>
          <p:spPr>
            <a:xfrm rot="21600000">
              <a:off x="6813935" y="3744415"/>
              <a:ext cx="1920300" cy="120959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a:solidFill>
                    <a:srgbClr val="00B0F0"/>
                  </a:solidFill>
                  <a:latin typeface="Times New Roman" pitchFamily="18" charset="0"/>
                  <a:cs typeface="Times New Roman" pitchFamily="18" charset="0"/>
                </a:rPr>
                <a:t>2.-3.Sınıf (2 yıl haftada 4-12 saat)</a:t>
              </a:r>
            </a:p>
            <a:p>
              <a:pPr marL="171450" lvl="1" indent="-171450" algn="ctr" defTabSz="711200">
                <a:lnSpc>
                  <a:spcPct val="90000"/>
                </a:lnSpc>
                <a:spcBef>
                  <a:spcPct val="0"/>
                </a:spcBef>
                <a:spcAft>
                  <a:spcPct val="15000"/>
                </a:spcAft>
                <a:buChar char="••"/>
              </a:pPr>
              <a:r>
                <a:rPr lang="tr-TR" sz="1600" b="1" kern="1200" dirty="0">
                  <a:solidFill>
                    <a:srgbClr val="00B0F0"/>
                  </a:solidFill>
                  <a:latin typeface="Times New Roman" pitchFamily="18" charset="0"/>
                  <a:cs typeface="Times New Roman" pitchFamily="18" charset="0"/>
                </a:rPr>
                <a:t>4.-5.Sınıf (En az 1 yıl haftada 4-12 saat)</a:t>
              </a:r>
            </a:p>
          </p:txBody>
        </p:sp>
      </p:grpSp>
      <p:grpSp>
        <p:nvGrpSpPr>
          <p:cNvPr id="32" name="Grup 31"/>
          <p:cNvGrpSpPr/>
          <p:nvPr/>
        </p:nvGrpSpPr>
        <p:grpSpPr>
          <a:xfrm>
            <a:off x="6835390" y="5517233"/>
            <a:ext cx="2314049" cy="1308085"/>
            <a:chOff x="7091109" y="4933241"/>
            <a:chExt cx="1765873" cy="1094716"/>
          </a:xfrm>
          <a:scene3d>
            <a:camera prst="orthographicFront"/>
            <a:lightRig rig="threePt" dir="t">
              <a:rot lat="0" lon="0" rev="7500000"/>
            </a:lightRig>
          </a:scene3d>
        </p:grpSpPr>
        <p:sp>
          <p:nvSpPr>
            <p:cNvPr id="33" name="Şekil 32"/>
            <p:cNvSpPr/>
            <p:nvPr/>
          </p:nvSpPr>
          <p:spPr>
            <a:xfrm rot="10800000">
              <a:off x="7091109" y="4933241"/>
              <a:ext cx="1765873" cy="1094716"/>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Şekil 12"/>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a:solidFill>
                    <a:srgbClr val="00B050"/>
                  </a:solidFill>
                  <a:latin typeface="Times New Roman" pitchFamily="18" charset="0"/>
                  <a:cs typeface="Times New Roman" pitchFamily="18" charset="0"/>
                </a:rPr>
                <a:t>(40 saat)</a:t>
              </a:r>
            </a:p>
          </p:txBody>
        </p:sp>
      </p:grpSp>
      <p:sp>
        <p:nvSpPr>
          <p:cNvPr id="43" name="İçerik Yer Tutucusu 1"/>
          <p:cNvSpPr txBox="1">
            <a:spLocks/>
          </p:cNvSpPr>
          <p:nvPr/>
        </p:nvSpPr>
        <p:spPr>
          <a:xfrm>
            <a:off x="5629693" y="211848"/>
            <a:ext cx="3074212" cy="769479"/>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buFont typeface="Wingdings 3"/>
              <a:buNone/>
            </a:pPr>
            <a:r>
              <a:rPr lang="tr-TR" b="1" u="sng" dirty="0">
                <a:solidFill>
                  <a:srgbClr val="C00000"/>
                </a:solidFill>
                <a:latin typeface="Times New Roman" panose="02020603050405020304" pitchFamily="18" charset="0"/>
                <a:cs typeface="Times New Roman" panose="02020603050405020304" pitchFamily="18" charset="0"/>
              </a:rPr>
              <a:t>Genel</a:t>
            </a:r>
            <a:r>
              <a:rPr lang="tr-TR" b="1" u="sng" dirty="0">
                <a:solidFill>
                  <a:srgbClr val="C00000"/>
                </a:solidFill>
              </a:rPr>
              <a:t> Zihinsel Alan</a:t>
            </a:r>
          </a:p>
        </p:txBody>
      </p:sp>
      <p:sp>
        <p:nvSpPr>
          <p:cNvPr id="47" name="Aşağı Ok 46"/>
          <p:cNvSpPr/>
          <p:nvPr/>
        </p:nvSpPr>
        <p:spPr>
          <a:xfrm>
            <a:off x="4462230" y="665807"/>
            <a:ext cx="167895" cy="216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8746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2 İçerik Yer Tutucusu"/>
          <p:cNvSpPr>
            <a:spLocks noGrp="1"/>
          </p:cNvSpPr>
          <p:nvPr>
            <p:ph idx="1"/>
          </p:nvPr>
        </p:nvSpPr>
        <p:spPr>
          <a:xfrm>
            <a:off x="1115616" y="404663"/>
            <a:ext cx="7575947" cy="4400699"/>
          </a:xfrm>
        </p:spPr>
        <p:txBody>
          <a:bodyPr>
            <a:normAutofit/>
          </a:bodyPr>
          <a:lstStyle/>
          <a:p>
            <a:pPr eaLnBrk="1" hangingPunct="1">
              <a:buFontTx/>
              <a:buNone/>
              <a:defRPr/>
            </a:pPr>
            <a:r>
              <a:rPr lang="tr-TR"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Toplumu oluşturan bireylerin;  </a:t>
            </a:r>
            <a:endParaRPr lang="tr-TR"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defRPr/>
            </a:pP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%95’inin  normal zeka,</a:t>
            </a:r>
          </a:p>
          <a:p>
            <a:pPr eaLnBrk="1" hangingPunct="1">
              <a:defRPr/>
            </a:pP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%3’ünün  normal zekanın altı,</a:t>
            </a:r>
          </a:p>
          <a:p>
            <a:pPr eaLnBrk="1" hangingPunct="1">
              <a:defRPr/>
            </a:pP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2’sinin Özel yetenekli olduğu kabul edilmektedir.</a:t>
            </a:r>
          </a:p>
          <a:p>
            <a:pPr eaLnBrk="1" hangingPunct="1">
              <a:defRPr/>
            </a:pPr>
            <a:endPar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Grafik 4"/>
          <p:cNvGraphicFramePr>
            <a:graphicFrameLocks/>
          </p:cNvGraphicFramePr>
          <p:nvPr>
            <p:extLst>
              <p:ext uri="{D42A27DB-BD31-4B8C-83A1-F6EECF244321}">
                <p14:modId xmlns:p14="http://schemas.microsoft.com/office/powerpoint/2010/main" val="84593790"/>
              </p:ext>
            </p:extLst>
          </p:nvPr>
        </p:nvGraphicFramePr>
        <p:xfrm>
          <a:off x="1187624" y="2492896"/>
          <a:ext cx="6048672"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5371771"/>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İçerik Yer Tutucusu"/>
          <p:cNvSpPr>
            <a:spLocks noGrp="1"/>
          </p:cNvSpPr>
          <p:nvPr>
            <p:ph idx="1"/>
          </p:nvPr>
        </p:nvSpPr>
        <p:spPr>
          <a:xfrm>
            <a:off x="179512" y="1340768"/>
            <a:ext cx="6048672" cy="4392488"/>
          </a:xfrm>
        </p:spPr>
        <p:txBody>
          <a:bodyPr>
            <a:noAutofit/>
          </a:bodyPr>
          <a:lstStyle/>
          <a:p>
            <a:pPr marL="0" indent="0">
              <a:lnSpc>
                <a:spcPct val="170000"/>
              </a:lnSpc>
              <a:buNone/>
              <a:defRPr/>
            </a:pPr>
            <a:r>
              <a:rPr lang="tr-TR" sz="800" b="1" dirty="0">
                <a:latin typeface="Times New Roman" panose="02020603050405020304" pitchFamily="18" charset="0"/>
                <a:ea typeface="Tahoma" panose="020B0604030504040204" pitchFamily="34" charset="0"/>
                <a:cs typeface="Times New Roman" panose="02020603050405020304" pitchFamily="18" charset="0"/>
              </a:rPr>
              <a:t> </a:t>
            </a:r>
            <a:r>
              <a:rPr lang="tr-TR" altLang="tr-TR" sz="12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ÖZEL YETENEKLİ BİREY</a:t>
            </a:r>
            <a:r>
              <a:rPr lang="tr-TR" sz="12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a:p>
            <a:pPr marL="0" indent="0">
              <a:lnSpc>
                <a:spcPct val="170000"/>
              </a:lnSpc>
              <a:buNone/>
              <a:defRPr/>
            </a:pPr>
            <a:r>
              <a:rPr lang="tr-TR" sz="1600" b="1" dirty="0">
                <a:latin typeface="Times New Roman" panose="02020603050405020304" pitchFamily="18" charset="0"/>
                <a:ea typeface="Tahoma" panose="020B0604030504040204" pitchFamily="34" charset="0"/>
                <a:cs typeface="Times New Roman" panose="02020603050405020304" pitchFamily="18" charset="0"/>
              </a:rPr>
              <a:t>  Zekâ, yaratıcılık, sanat, spor, liderlik kapasitesi veya özel akademik alanlarda akranlarına göre yüksek düzeyde performans gösteren bireydir (Özel Eğitim </a:t>
            </a:r>
            <a:r>
              <a:rPr lang="tr-TR" sz="1600" b="1" dirty="0" err="1">
                <a:latin typeface="Times New Roman" panose="02020603050405020304" pitchFamily="18" charset="0"/>
                <a:ea typeface="Tahoma" panose="020B0604030504040204" pitchFamily="34" charset="0"/>
                <a:cs typeface="Times New Roman" panose="02020603050405020304" pitchFamily="18" charset="0"/>
              </a:rPr>
              <a:t>Hizm</a:t>
            </a:r>
            <a:r>
              <a:rPr lang="tr-TR" sz="1600" b="1" dirty="0">
                <a:latin typeface="Times New Roman" panose="02020603050405020304" pitchFamily="18" charset="0"/>
                <a:ea typeface="Tahoma" panose="020B0604030504040204" pitchFamily="34" charset="0"/>
                <a:cs typeface="Times New Roman" panose="02020603050405020304" pitchFamily="18" charset="0"/>
              </a:rPr>
              <a:t>. Yön.-Madde 4-ğğ)</a:t>
            </a:r>
            <a:endParaRPr lang="tr-TR" sz="1200" b="1" dirty="0">
              <a:latin typeface="Times New Roman" panose="02020603050405020304" pitchFamily="18" charset="0"/>
              <a:ea typeface="Tahoma" panose="020B0604030504040204" pitchFamily="34" charset="0"/>
              <a:cs typeface="Times New Roman" panose="02020603050405020304" pitchFamily="18" charset="0"/>
            </a:endParaRPr>
          </a:p>
          <a:p>
            <a:pPr marL="0" indent="0">
              <a:lnSpc>
                <a:spcPct val="170000"/>
              </a:lnSpc>
              <a:buNone/>
              <a:defRPr/>
            </a:pPr>
            <a:r>
              <a:rPr lang="tr-TR" sz="12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ÖZEL EĞİTİME İHTİYACI OLAN BİREY</a:t>
            </a:r>
          </a:p>
          <a:p>
            <a:pPr marL="0" indent="0">
              <a:lnSpc>
                <a:spcPct val="170000"/>
              </a:lnSpc>
              <a:buNone/>
              <a:defRPr/>
            </a:pPr>
            <a:r>
              <a:rPr lang="tr-TR" altLang="tr-TR" sz="1600" b="1" dirty="0">
                <a:latin typeface="Times New Roman" panose="02020603050405020304" pitchFamily="18" charset="0"/>
                <a:ea typeface="Tahoma" panose="020B0604030504040204" pitchFamily="34" charset="0"/>
                <a:cs typeface="Times New Roman" panose="02020603050405020304" pitchFamily="18" charset="0"/>
              </a:rPr>
              <a:t>Çeşitli nedenlerle bireysel ve gelişim özellikleri ile eğitim yeterlilikleri açısından akranlarından beklenilen düzeyden anlamlı farklılık gösteren bireydir</a:t>
            </a:r>
            <a:r>
              <a:rPr lang="tr-TR" sz="1600" b="1" dirty="0">
                <a:latin typeface="Times New Roman" panose="02020603050405020304" pitchFamily="18" charset="0"/>
                <a:ea typeface="Tahoma" panose="020B0604030504040204" pitchFamily="34" charset="0"/>
                <a:cs typeface="Times New Roman" panose="02020603050405020304" pitchFamily="18" charset="0"/>
              </a:rPr>
              <a:t> (Özel Eğitim </a:t>
            </a:r>
            <a:r>
              <a:rPr lang="tr-TR" sz="1600" b="1" dirty="0" err="1">
                <a:latin typeface="Times New Roman" panose="02020603050405020304" pitchFamily="18" charset="0"/>
                <a:ea typeface="Tahoma" panose="020B0604030504040204" pitchFamily="34" charset="0"/>
                <a:cs typeface="Times New Roman" panose="02020603050405020304" pitchFamily="18" charset="0"/>
              </a:rPr>
              <a:t>Hizm</a:t>
            </a:r>
            <a:r>
              <a:rPr lang="tr-TR" sz="1600" b="1" dirty="0">
                <a:latin typeface="Times New Roman" panose="02020603050405020304" pitchFamily="18" charset="0"/>
                <a:ea typeface="Tahoma" panose="020B0604030504040204" pitchFamily="34" charset="0"/>
                <a:cs typeface="Times New Roman" panose="02020603050405020304" pitchFamily="18" charset="0"/>
              </a:rPr>
              <a:t>. Yön.-Madde 4-z)</a:t>
            </a:r>
            <a:endParaRPr lang="tr-TR" altLang="tr-TR" sz="16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155588"/>
            <a:ext cx="2448272" cy="5253583"/>
          </a:xfrm>
          <a:prstGeom prst="rect">
            <a:avLst/>
          </a:prstGeom>
        </p:spPr>
      </p:pic>
      <p:sp>
        <p:nvSpPr>
          <p:cNvPr id="8" name="Başlık 1"/>
          <p:cNvSpPr txBox="1">
            <a:spLocks/>
          </p:cNvSpPr>
          <p:nvPr/>
        </p:nvSpPr>
        <p:spPr>
          <a:xfrm>
            <a:off x="395536" y="125897"/>
            <a:ext cx="5616624" cy="113880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noProof="0" dirty="0">
                <a:solidFill>
                  <a:srgbClr val="FF0000"/>
                </a:solidFill>
                <a:latin typeface="Times New Roman" panose="02020603050405020304" pitchFamily="18" charset="0"/>
                <a:cs typeface="Times New Roman" panose="02020603050405020304" pitchFamily="18" charset="0"/>
              </a:rPr>
              <a:t>ÖZEL YETENEKLİ BİREYLERİN ÖZELLİKLERİ</a:t>
            </a:r>
            <a:endParaRPr kumimoji="0" lang="tr-TR" sz="3000" b="0" i="0" u="none" strike="noStrike" kern="1200" cap="small"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593" y="5800055"/>
            <a:ext cx="498157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3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2428</TotalTime>
  <Words>1330</Words>
  <Application>Microsoft Office PowerPoint</Application>
  <PresentationFormat>Ekran Gösterisi (4:3)</PresentationFormat>
  <Paragraphs>218</Paragraphs>
  <Slides>45</Slides>
  <Notes>0</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45</vt:i4>
      </vt:variant>
    </vt:vector>
  </HeadingPairs>
  <TitlesOfParts>
    <vt:vector size="59" baseType="lpstr">
      <vt:lpstr>Arial</vt:lpstr>
      <vt:lpstr>Calibri</vt:lpstr>
      <vt:lpstr>Century Gothic</vt:lpstr>
      <vt:lpstr>Century Schoolbook</vt:lpstr>
      <vt:lpstr>Comic Sans MS</vt:lpstr>
      <vt:lpstr>Georgia</vt:lpstr>
      <vt:lpstr>Tahoma</vt:lpstr>
      <vt:lpstr>Times New Roman</vt:lpstr>
      <vt:lpstr>Trebuchet MS</vt:lpstr>
      <vt:lpstr>Verdana</vt:lpstr>
      <vt:lpstr>Wingdings</vt:lpstr>
      <vt:lpstr>Wingdings 3</vt:lpstr>
      <vt:lpstr>ヒラギノ明朝 ProN W3</vt:lpstr>
      <vt:lpstr>Yüzeyler</vt:lpstr>
      <vt:lpstr> </vt:lpstr>
      <vt:lpstr> </vt:lpstr>
      <vt:lpstr>Bilim ve Sanat Merkezi Nedir ?</vt:lpstr>
      <vt:lpstr> </vt:lpstr>
      <vt:lpstr> </vt:lpstr>
      <vt:lpstr> </vt:lpstr>
      <vt:lpstr>BİLSEM DÖNEMLER PİRAMİDİ</vt:lpstr>
      <vt:lpstr>PowerPoint Sunusu</vt:lpstr>
      <vt:lpstr>PowerPoint Sunusu</vt:lpstr>
      <vt:lpstr>Zihinsel Özellikleri</vt:lpstr>
      <vt:lpstr>PowerPoint Sunusu</vt:lpstr>
      <vt:lpstr>Zihinsel Özellikleri</vt:lpstr>
      <vt:lpstr>PowerPoint Sunusu</vt:lpstr>
      <vt:lpstr>Sosyal Alandaki Özellikleri</vt:lpstr>
      <vt:lpstr>Bazı üstün çocuklar çevresi tarafından fark edilmeyebilir.</vt:lpstr>
      <vt:lpstr>Sosyal Alandaki Özellikleri</vt:lpstr>
      <vt:lpstr>Bazı üstün çocukların akademik başarıları düşük de olabilir. </vt:lpstr>
      <vt:lpstr>Müzik Alanındaki Yetenek Özellikleri: </vt:lpstr>
      <vt:lpstr>Resim Alanındaki Yetenek Özellikleri</vt:lpstr>
      <vt:lpstr>PowerPoint Sunusu</vt:lpstr>
      <vt:lpstr>PowerPoint Sunusu</vt:lpstr>
      <vt:lpstr>PowerPoint Sunusu</vt:lpstr>
      <vt:lpstr>PowerPoint Sunusu</vt:lpstr>
      <vt:lpstr>ÜCRET İŞLEMİ</vt:lpstr>
      <vt:lpstr>ÜCRET İŞLEMİ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Sistem3</dc:creator>
  <cp:lastModifiedBy>Rehberlik</cp:lastModifiedBy>
  <cp:revision>153</cp:revision>
  <dcterms:created xsi:type="dcterms:W3CDTF">2015-03-13T07:30:03Z</dcterms:created>
  <dcterms:modified xsi:type="dcterms:W3CDTF">2017-11-07T12:26:05Z</dcterms:modified>
</cp:coreProperties>
</file>